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71" r:id="rId2"/>
    <p:sldId id="288" r:id="rId3"/>
    <p:sldId id="312" r:id="rId4"/>
    <p:sldId id="313" r:id="rId5"/>
    <p:sldId id="314" r:id="rId6"/>
    <p:sldId id="315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4" r:id="rId16"/>
    <p:sldId id="325" r:id="rId17"/>
    <p:sldId id="326" r:id="rId18"/>
    <p:sldId id="327" r:id="rId19"/>
    <p:sldId id="278" r:id="rId20"/>
  </p:sldIdLst>
  <p:sldSz cx="12192000" cy="6858000"/>
  <p:notesSz cx="6858000" cy="9144000"/>
  <p:embeddedFontLst>
    <p:embeddedFont>
      <p:font typeface="Cambria Math" panose="02040503050406030204" pitchFamily="18" charset="0"/>
      <p:regular r:id="rId22"/>
    </p:embeddedFont>
    <p:embeddedFont>
      <p:font typeface="D2Coding" panose="020B0609020101020101" pitchFamily="49" charset="-127"/>
      <p:regular r:id="rId23"/>
      <p:bold r:id="rId24"/>
    </p:embeddedFont>
    <p:embeddedFont>
      <p:font typeface="D2Coding" panose="020B0609020101020101" pitchFamily="49" charset="-127"/>
      <p:regular r:id="rId23"/>
      <p:bold r:id="rId24"/>
    </p:embeddedFont>
    <p:embeddedFont>
      <p:font typeface="나눔스퀘어 네오 Regular" panose="00000500000000000000" pitchFamily="2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258A"/>
    <a:srgbClr val="ECDBF5"/>
    <a:srgbClr val="5E217D"/>
    <a:srgbClr val="004098"/>
    <a:srgbClr val="0089A9"/>
    <a:srgbClr val="CBE7F2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160" d="100"/>
          <a:sy n="160" d="100"/>
        </p:scale>
        <p:origin x="19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CB4F6AC8-FFF4-4699-96A4-0DD4A72686D3}" type="datetimeFigureOut">
              <a:rPr lang="ko-KR" altLang="en-US" smtClean="0"/>
              <a:pPr/>
              <a:t>2024-11-29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0D045498-4E38-4CA4-927E-F113D92A053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8931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35D64D6-4749-53D1-FDBC-87B9B79C966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8F59400-3B56-E5BB-448A-614A50DAD8EC}"/>
              </a:ext>
            </a:extLst>
          </p:cNvPr>
          <p:cNvSpPr txBox="1">
            <a:spLocks/>
          </p:cNvSpPr>
          <p:nvPr userDrawn="1"/>
        </p:nvSpPr>
        <p:spPr>
          <a:xfrm>
            <a:off x="7044337" y="6342129"/>
            <a:ext cx="4461307" cy="3186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+mn-ea"/>
                <a:ea typeface="+mn-ea"/>
              </a:rPr>
              <a:t>AI &amp; Bigdata Lab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0602C9D-8A8B-0A8F-9778-E2C82BEAA5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181" y="539488"/>
            <a:ext cx="3803616" cy="3343886"/>
          </a:xfrm>
          <a:prstGeom prst="rect">
            <a:avLst/>
          </a:prstGeom>
        </p:spPr>
      </p:pic>
      <p:pic>
        <p:nvPicPr>
          <p:cNvPr id="3" name="그림 2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F58CD099-BAA1-9699-26A4-C2467FD45B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" r="3923"/>
          <a:stretch/>
        </p:blipFill>
        <p:spPr>
          <a:xfrm rot="5400000">
            <a:off x="-381001" y="513835"/>
            <a:ext cx="6858001" cy="583033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9A0F118-2290-E397-3742-23146527708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41" y="1251511"/>
            <a:ext cx="477458" cy="79928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5" name="슬라이드 번호 개체 틀 8">
            <a:extLst>
              <a:ext uri="{FF2B5EF4-FFF2-40B4-BE49-F238E27FC236}">
                <a16:creationId xmlns:a16="http://schemas.microsoft.com/office/drawing/2014/main" id="{B68603BE-F16C-2D94-29DB-8F6F35F4B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08276" y="6492875"/>
            <a:ext cx="2743200" cy="365125"/>
          </a:xfrm>
        </p:spPr>
        <p:txBody>
          <a:bodyPr/>
          <a:lstStyle>
            <a:lvl1pPr algn="l"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67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21C66B1-ABFD-96F2-C988-AB03CF84D8A4}"/>
              </a:ext>
            </a:extLst>
          </p:cNvPr>
          <p:cNvSpPr/>
          <p:nvPr userDrawn="1"/>
        </p:nvSpPr>
        <p:spPr>
          <a:xfrm>
            <a:off x="0" y="0"/>
            <a:ext cx="12192000" cy="787585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E5056A-8997-E84E-ED8B-568DDC4D111B}"/>
              </a:ext>
            </a:extLst>
          </p:cNvPr>
          <p:cNvSpPr/>
          <p:nvPr userDrawn="1"/>
        </p:nvSpPr>
        <p:spPr>
          <a:xfrm>
            <a:off x="0" y="6492875"/>
            <a:ext cx="12192000" cy="365368"/>
          </a:xfrm>
          <a:prstGeom prst="rect">
            <a:avLst/>
          </a:prstGeom>
          <a:solidFill>
            <a:srgbClr val="ECD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슬라이드 번호 개체 틀 8">
            <a:extLst>
              <a:ext uri="{FF2B5EF4-FFF2-40B4-BE49-F238E27FC236}">
                <a16:creationId xmlns:a16="http://schemas.microsoft.com/office/drawing/2014/main" id="{D4FCE129-2F32-A55F-3836-7A95272D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3217" y="6492875"/>
            <a:ext cx="2743200" cy="365125"/>
          </a:xfrm>
        </p:spPr>
        <p:txBody>
          <a:bodyPr/>
          <a:lstStyle>
            <a:lvl1pPr>
              <a:defRPr sz="1600">
                <a:solidFill>
                  <a:srgbClr val="69258A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19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3649D7A-0C73-9112-16D9-077A65F357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89097" y="45334"/>
            <a:ext cx="534156" cy="89419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9A20952F-5811-52FB-3529-A452DFA973D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357" y="-7336"/>
            <a:ext cx="794921" cy="79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0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432DD-2BD5-42A6-8B1F-94044215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3646C-00B2-4F72-9F03-28A39E8D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46F5C-03D3-40EA-B743-BF0939B19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66C7A-B55A-4A25-A9FE-4C3D254D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F5D5C-1738-4696-8769-E2A1903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FB9D8-AD8A-433C-85A4-344A7D4590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39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0E33F-9EBD-DCF2-23C9-FF72C5A3C393}"/>
              </a:ext>
            </a:extLst>
          </p:cNvPr>
          <p:cNvSpPr txBox="1">
            <a:spLocks/>
          </p:cNvSpPr>
          <p:nvPr/>
        </p:nvSpPr>
        <p:spPr>
          <a:xfrm>
            <a:off x="729555" y="368432"/>
            <a:ext cx="2622406" cy="68957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+mj-ea"/>
              </a:rPr>
              <a:t>CHAPTER</a:t>
            </a:r>
            <a:endParaRPr lang="ko-KR" altLang="en-US" sz="2800" dirty="0">
              <a:latin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0648B-5100-B38B-2853-F09A98F9548E}"/>
              </a:ext>
            </a:extLst>
          </p:cNvPr>
          <p:cNvSpPr txBox="1"/>
          <p:nvPr/>
        </p:nvSpPr>
        <p:spPr>
          <a:xfrm>
            <a:off x="1462064" y="1127148"/>
            <a:ext cx="14723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5E217D"/>
                </a:solidFill>
                <a:latin typeface="+mj-ea"/>
                <a:ea typeface="+mj-ea"/>
                <a:cs typeface="Leelawadee UI" panose="020B0502040204020203" pitchFamily="34" charset="-34"/>
              </a:rPr>
              <a:t>03</a:t>
            </a:r>
            <a:endParaRPr lang="ko-KR" altLang="en-US" sz="5400" dirty="0">
              <a:solidFill>
                <a:srgbClr val="5E217D"/>
              </a:solidFill>
              <a:latin typeface="+mj-ea"/>
              <a:ea typeface="+mj-ea"/>
              <a:cs typeface="Leelawadee UI" panose="020B0502040204020203" pitchFamily="34" charset="-34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13C8228E-D855-E3F0-9E90-05B03030C314}"/>
              </a:ext>
            </a:extLst>
          </p:cNvPr>
          <p:cNvSpPr txBox="1">
            <a:spLocks/>
          </p:cNvSpPr>
          <p:nvPr/>
        </p:nvSpPr>
        <p:spPr>
          <a:xfrm>
            <a:off x="2403372" y="1460502"/>
            <a:ext cx="3209852" cy="50962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latin typeface="+mj-ea"/>
                <a:ea typeface="+mj-ea"/>
              </a:rPr>
              <a:t>  회귀 알고리즘과 모델 규제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8644AC5-DDCE-827D-6C92-C48065C66AA5}"/>
              </a:ext>
            </a:extLst>
          </p:cNvPr>
          <p:cNvSpPr txBox="1">
            <a:spLocks/>
          </p:cNvSpPr>
          <p:nvPr/>
        </p:nvSpPr>
        <p:spPr>
          <a:xfrm>
            <a:off x="1117562" y="2391536"/>
            <a:ext cx="4805120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altLang="ko-KR" sz="3600" dirty="0">
                <a:latin typeface="+mj-ea"/>
              </a:rPr>
              <a:t>(3)</a:t>
            </a:r>
            <a:r>
              <a:rPr lang="ko-KR" altLang="en-US" sz="3600" dirty="0">
                <a:latin typeface="+mj-ea"/>
              </a:rPr>
              <a:t> 특성 공학과 규제</a:t>
            </a: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32F765BD-EF40-A243-EC1E-3623A5FA1B2B}"/>
              </a:ext>
            </a:extLst>
          </p:cNvPr>
          <p:cNvSpPr txBox="1">
            <a:spLocks/>
          </p:cNvSpPr>
          <p:nvPr/>
        </p:nvSpPr>
        <p:spPr>
          <a:xfrm>
            <a:off x="1516146" y="3739773"/>
            <a:ext cx="4240513" cy="258532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1600" dirty="0">
                <a:latin typeface="+mj-ea"/>
                <a:ea typeface="+mj-ea"/>
              </a:rPr>
              <a:t>다중 회귀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1600" dirty="0">
                <a:latin typeface="+mj-ea"/>
                <a:ea typeface="+mj-ea"/>
              </a:rPr>
              <a:t>데이터 준비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1600" dirty="0" err="1">
                <a:latin typeface="+mj-ea"/>
                <a:ea typeface="+mj-ea"/>
              </a:rPr>
              <a:t>사이킷런의</a:t>
            </a:r>
            <a:r>
              <a:rPr lang="ko-KR" altLang="en-US" sz="1600" dirty="0">
                <a:latin typeface="+mj-ea"/>
                <a:ea typeface="+mj-ea"/>
              </a:rPr>
              <a:t> 변환기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1600" dirty="0">
                <a:latin typeface="+mj-ea"/>
                <a:ea typeface="+mj-ea"/>
              </a:rPr>
              <a:t>다중 회귀 모델 훈련하기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1600" dirty="0">
                <a:latin typeface="+mj-ea"/>
                <a:ea typeface="+mj-ea"/>
              </a:rPr>
              <a:t>규제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1600" dirty="0" err="1">
                <a:latin typeface="+mj-ea"/>
                <a:ea typeface="+mj-ea"/>
              </a:rPr>
              <a:t>릿지</a:t>
            </a:r>
            <a:r>
              <a:rPr lang="ko-KR" altLang="en-US" sz="1600" dirty="0">
                <a:latin typeface="+mj-ea"/>
                <a:ea typeface="+mj-ea"/>
              </a:rPr>
              <a:t> 회귀</a:t>
            </a:r>
            <a:endParaRPr lang="en-US" altLang="ko-KR" sz="1600" dirty="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1600" dirty="0" err="1">
                <a:latin typeface="+mj-ea"/>
                <a:ea typeface="+mj-ea"/>
              </a:rPr>
              <a:t>라쏘</a:t>
            </a:r>
            <a:r>
              <a:rPr lang="ko-KR" altLang="en-US" sz="1600" dirty="0">
                <a:latin typeface="+mj-ea"/>
                <a:ea typeface="+mj-ea"/>
              </a:rPr>
              <a:t> 회귀</a:t>
            </a:r>
            <a:endParaRPr lang="en-US" altLang="ko-KR" sz="1600" dirty="0">
              <a:latin typeface="+mj-ea"/>
              <a:ea typeface="+mj-ea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2D0C023-6A63-085B-65D0-23B195A48452}"/>
              </a:ext>
            </a:extLst>
          </p:cNvPr>
          <p:cNvSpPr txBox="1">
            <a:spLocks/>
          </p:cNvSpPr>
          <p:nvPr/>
        </p:nvSpPr>
        <p:spPr>
          <a:xfrm>
            <a:off x="7975005" y="4328762"/>
            <a:ext cx="2599972" cy="436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>
                <a:latin typeface="+mn-ea"/>
                <a:ea typeface="+mn-ea"/>
              </a:rPr>
              <a:t>24. 11. 29. </a:t>
            </a:r>
            <a:r>
              <a:rPr lang="ko-KR" altLang="en-US" sz="2000">
                <a:latin typeface="+mn-ea"/>
                <a:ea typeface="+mn-ea"/>
              </a:rPr>
              <a:t>금</a:t>
            </a:r>
            <a:r>
              <a:rPr lang="en-US" altLang="ko-KR" sz="2000">
                <a:latin typeface="+mn-ea"/>
                <a:ea typeface="+mn-ea"/>
              </a:rPr>
              <a:t>.</a:t>
            </a:r>
            <a:endParaRPr lang="ko-KR" altLang="en-US" sz="2000" dirty="0">
              <a:latin typeface="+mn-ea"/>
              <a:ea typeface="+mn-ea"/>
            </a:endParaRP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9A665E39-DE8C-DA0A-D06C-D21B7D7F1C73}"/>
              </a:ext>
            </a:extLst>
          </p:cNvPr>
          <p:cNvSpPr txBox="1">
            <a:spLocks/>
          </p:cNvSpPr>
          <p:nvPr/>
        </p:nvSpPr>
        <p:spPr>
          <a:xfrm>
            <a:off x="7748622" y="5051289"/>
            <a:ext cx="308859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600">
                <a:latin typeface="+mj-ea"/>
              </a:rPr>
              <a:t>임영선</a:t>
            </a:r>
            <a:endParaRPr lang="ko-KR" altLang="en-US" sz="4000" spc="600" dirty="0">
              <a:latin typeface="+mj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CCAC909-2FCC-95FD-7B18-1619486A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960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2895344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다중 회귀 모델 훈련하기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4062331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 데이터를 사용해 선형 회귀 모델에 다시 훈련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F05BE-5345-6739-7C8D-007D4AED3BBD}"/>
              </a:ext>
            </a:extLst>
          </p:cNvPr>
          <p:cNvSpPr txBox="1"/>
          <p:nvPr/>
        </p:nvSpPr>
        <p:spPr>
          <a:xfrm>
            <a:off x="1106226" y="1859709"/>
            <a:ext cx="9934130" cy="52322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lr</a:t>
            </a:r>
            <a:r>
              <a:rPr lang="fr-FR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fr-FR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fr-FR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fr-FR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fr-FR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fr-FR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fr-FR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fr-FR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fr-FR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fr-FR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lr</a:t>
            </a:r>
            <a:r>
              <a:rPr lang="fr-FR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fr-FR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fr-FR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fr-FR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fr-FR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fr-FR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fr-FR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fr-FR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1ACE8-57F3-2F5E-45EE-F57CB3AA9C2B}"/>
              </a:ext>
            </a:extLst>
          </p:cNvPr>
          <p:cNvSpPr txBox="1"/>
          <p:nvPr/>
        </p:nvSpPr>
        <p:spPr>
          <a:xfrm>
            <a:off x="1106226" y="2586018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0.9999999999991098</a:t>
            </a:r>
            <a:endParaRPr lang="ko-KR" alt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BFEF70-BA50-6CFA-520A-491862198367}"/>
              </a:ext>
            </a:extLst>
          </p:cNvPr>
          <p:cNvSpPr txBox="1"/>
          <p:nvPr/>
        </p:nvSpPr>
        <p:spPr>
          <a:xfrm>
            <a:off x="192228" y="100159"/>
            <a:ext cx="4883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다중 회귀 모델 훈련하기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3B997A-267D-1A67-DE8B-499D4304B77C}"/>
              </a:ext>
            </a:extLst>
          </p:cNvPr>
          <p:cNvSpPr txBox="1"/>
          <p:nvPr/>
        </p:nvSpPr>
        <p:spPr>
          <a:xfrm>
            <a:off x="1106226" y="3081607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lr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C5EDC1-60E1-4FF0-9C87-0A8EE0A4D9B7}"/>
              </a:ext>
            </a:extLst>
          </p:cNvPr>
          <p:cNvSpPr txBox="1"/>
          <p:nvPr/>
        </p:nvSpPr>
        <p:spPr>
          <a:xfrm>
            <a:off x="1106226" y="3581522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-144.40579242684848</a:t>
            </a:r>
            <a:endParaRPr lang="ko-KR" alt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B146FE-FF13-7DE4-E4A2-DBAAE8F94B90}"/>
              </a:ext>
            </a:extLst>
          </p:cNvPr>
          <p:cNvSpPr txBox="1"/>
          <p:nvPr/>
        </p:nvSpPr>
        <p:spPr>
          <a:xfrm>
            <a:off x="648001" y="4114570"/>
            <a:ext cx="10570522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특성의 개수를 크게 늘리면 선형 모델은 아주 강력해짐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훈련 세트에 대해 거의 완벽하게 학습할 수 있지만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 이런 모델은 훈련 세트에 너무 과대적합 되므로 테스트 세트에서는 형편없는 점수를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만들게 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A0A4ABE-32FC-AE1C-6889-245C8A920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0230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970137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규제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8230138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j-ea"/>
                <a:ea typeface="+mj-ea"/>
              </a:rPr>
              <a:t>규제</a:t>
            </a:r>
            <a:r>
              <a:rPr lang="en-US" altLang="ko-KR" sz="1400" baseline="30000" dirty="0">
                <a:latin typeface="+mj-ea"/>
                <a:ea typeface="+mj-ea"/>
              </a:rPr>
              <a:t>Regularization</a:t>
            </a:r>
            <a:r>
              <a:rPr lang="ko-KR" altLang="en-US" sz="1400" dirty="0">
                <a:latin typeface="+mn-ea"/>
              </a:rPr>
              <a:t>는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머신러닝 모델이 훈련 세트를 너무 과도하게 학습하지 못하도록 훼방</a:t>
            </a:r>
            <a:r>
              <a:rPr lang="ko-KR" altLang="en-US" sz="1400" dirty="0">
                <a:latin typeface="+mn-ea"/>
              </a:rPr>
              <a:t>하는 것을 말함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즉 모델이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훈련 세트에 </a:t>
            </a:r>
            <a:r>
              <a:rPr lang="ko-KR" altLang="en-US" sz="1400" dirty="0" err="1">
                <a:solidFill>
                  <a:srgbClr val="69258A"/>
                </a:solidFill>
                <a:latin typeface="+mn-ea"/>
              </a:rPr>
              <a:t>과대적합되지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 않도록</a:t>
            </a:r>
            <a:r>
              <a:rPr lang="ko-KR" altLang="en-US" sz="1400" dirty="0">
                <a:latin typeface="+mn-ea"/>
              </a:rPr>
              <a:t> 만드는 것임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선형 회귀 모델의 경우 특성에 곱해지는 계수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또는 기울기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의 크기를 작게 만드는 일임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왼쪽은 훈련 세트에 과도하게 학습했고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오른쪽은 기울기를 줄여 보다 보편적인 패턴을 학습하고 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2AFCC-0105-BC75-6A1F-E0A45D9252EC}"/>
              </a:ext>
            </a:extLst>
          </p:cNvPr>
          <p:cNvSpPr txBox="1"/>
          <p:nvPr/>
        </p:nvSpPr>
        <p:spPr>
          <a:xfrm>
            <a:off x="192228" y="100159"/>
            <a:ext cx="14510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5. </a:t>
            </a:r>
            <a:r>
              <a:rPr lang="ko-KR" altLang="en-US" sz="3200" dirty="0">
                <a:latin typeface="+mj-ea"/>
                <a:ea typeface="+mj-ea"/>
              </a:rPr>
              <a:t>규제</a:t>
            </a:r>
            <a:endParaRPr lang="en-US" altLang="ko-KR" sz="3200" dirty="0">
              <a:latin typeface="+mj-ea"/>
              <a:ea typeface="+mj-ea"/>
            </a:endParaRP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C9FC5648-3A94-2C32-7628-8445A1F602F0}"/>
              </a:ext>
            </a:extLst>
          </p:cNvPr>
          <p:cNvGrpSpPr/>
          <p:nvPr/>
        </p:nvGrpSpPr>
        <p:grpSpPr>
          <a:xfrm>
            <a:off x="3088275" y="4110952"/>
            <a:ext cx="5399362" cy="1736447"/>
            <a:chOff x="3088275" y="4110952"/>
            <a:chExt cx="5399362" cy="1736447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D77E1114-90C9-D993-1F1B-BDC002DDD01F}"/>
                </a:ext>
              </a:extLst>
            </p:cNvPr>
            <p:cNvGrpSpPr/>
            <p:nvPr/>
          </p:nvGrpSpPr>
          <p:grpSpPr>
            <a:xfrm>
              <a:off x="3088275" y="4110952"/>
              <a:ext cx="2115142" cy="1736447"/>
              <a:chOff x="3088275" y="4110952"/>
              <a:chExt cx="2115142" cy="1736447"/>
            </a:xfrm>
          </p:grpSpPr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42A09FC6-A43B-D475-F367-EF795A42E23B}"/>
                  </a:ext>
                </a:extLst>
              </p:cNvPr>
              <p:cNvGrpSpPr/>
              <p:nvPr/>
            </p:nvGrpSpPr>
            <p:grpSpPr>
              <a:xfrm>
                <a:off x="3088275" y="4110952"/>
                <a:ext cx="2115142" cy="1736447"/>
                <a:chOff x="2350178" y="4000500"/>
                <a:chExt cx="2115142" cy="1736447"/>
              </a:xfrm>
            </p:grpSpPr>
            <p:cxnSp>
              <p:nvCxnSpPr>
                <p:cNvPr id="32" name="직선 연결선 31">
                  <a:extLst>
                    <a:ext uri="{FF2B5EF4-FFF2-40B4-BE49-F238E27FC236}">
                      <a16:creationId xmlns:a16="http://schemas.microsoft.com/office/drawing/2014/main" id="{DCADC07F-3868-7219-0D90-AAA4835385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34640" y="4000500"/>
                  <a:ext cx="0" cy="169926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직선 연결선 32">
                  <a:extLst>
                    <a:ext uri="{FF2B5EF4-FFF2-40B4-BE49-F238E27FC236}">
                      <a16:creationId xmlns:a16="http://schemas.microsoft.com/office/drawing/2014/main" id="{BBCFD893-E305-0DDA-1435-6DDD879762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575560" y="5440680"/>
                  <a:ext cx="1889760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0B0462A3-C6DF-109F-D47C-57F7D8E6E3F3}"/>
                    </a:ext>
                  </a:extLst>
                </p:cNvPr>
                <p:cNvSpPr txBox="1"/>
                <p:nvPr/>
              </p:nvSpPr>
              <p:spPr>
                <a:xfrm>
                  <a:off x="2350178" y="4026915"/>
                  <a:ext cx="45076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50"/>
                    <a:t>타깃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67A9DB3F-8C09-C0AA-7F4A-837F04D0DE03}"/>
                    </a:ext>
                  </a:extLst>
                </p:cNvPr>
                <p:cNvSpPr txBox="1"/>
                <p:nvPr/>
              </p:nvSpPr>
              <p:spPr>
                <a:xfrm>
                  <a:off x="4014556" y="5483031"/>
                  <a:ext cx="441146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50" dirty="0">
                      <a:latin typeface="+mn-ea"/>
                    </a:rPr>
                    <a:t>특성</a:t>
                  </a:r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4FBB564E-9003-732F-ED71-CD3CCD4BFA69}"/>
                    </a:ext>
                  </a:extLst>
                </p:cNvPr>
                <p:cNvSpPr/>
                <p:nvPr/>
              </p:nvSpPr>
              <p:spPr>
                <a:xfrm>
                  <a:off x="3093721" y="4583436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01511DD5-DCF9-9BF2-FA47-9939F1A2B508}"/>
                    </a:ext>
                  </a:extLst>
                </p:cNvPr>
                <p:cNvSpPr/>
                <p:nvPr/>
              </p:nvSpPr>
              <p:spPr>
                <a:xfrm>
                  <a:off x="3428999" y="4758694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4CABD7F1-03B1-CACE-0CC2-C3658C9F2840}"/>
                    </a:ext>
                  </a:extLst>
                </p:cNvPr>
                <p:cNvSpPr/>
                <p:nvPr/>
              </p:nvSpPr>
              <p:spPr>
                <a:xfrm>
                  <a:off x="3718588" y="4786960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4DFF176C-668D-FAE3-D806-719014031137}"/>
                    </a:ext>
                  </a:extLst>
                </p:cNvPr>
                <p:cNvSpPr/>
                <p:nvPr/>
              </p:nvSpPr>
              <p:spPr>
                <a:xfrm>
                  <a:off x="3810024" y="4537718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26CB18C4-A0D6-7C89-EFA5-C8A99A5FD7FF}"/>
                    </a:ext>
                  </a:extLst>
                </p:cNvPr>
                <p:cNvSpPr/>
                <p:nvPr/>
              </p:nvSpPr>
              <p:spPr>
                <a:xfrm>
                  <a:off x="4031007" y="4786960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1" name="타원 40">
                  <a:extLst>
                    <a:ext uri="{FF2B5EF4-FFF2-40B4-BE49-F238E27FC236}">
                      <a16:creationId xmlns:a16="http://schemas.microsoft.com/office/drawing/2014/main" id="{425E8902-7621-6340-B44D-235354B1EFF3}"/>
                    </a:ext>
                  </a:extLst>
                </p:cNvPr>
                <p:cNvSpPr/>
                <p:nvPr/>
              </p:nvSpPr>
              <p:spPr>
                <a:xfrm>
                  <a:off x="2979451" y="4890942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타원 41">
                  <a:extLst>
                    <a:ext uri="{FF2B5EF4-FFF2-40B4-BE49-F238E27FC236}">
                      <a16:creationId xmlns:a16="http://schemas.microsoft.com/office/drawing/2014/main" id="{E2D4D7C5-06BF-2C23-6C5C-DC86F6C1898D}"/>
                    </a:ext>
                  </a:extLst>
                </p:cNvPr>
                <p:cNvSpPr/>
                <p:nvPr/>
              </p:nvSpPr>
              <p:spPr>
                <a:xfrm>
                  <a:off x="3287444" y="5012058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타원 42">
                  <a:extLst>
                    <a:ext uri="{FF2B5EF4-FFF2-40B4-BE49-F238E27FC236}">
                      <a16:creationId xmlns:a16="http://schemas.microsoft.com/office/drawing/2014/main" id="{5FB17E7C-80E9-9316-A13D-FDC3FA99580E}"/>
                    </a:ext>
                  </a:extLst>
                </p:cNvPr>
                <p:cNvSpPr/>
                <p:nvPr/>
              </p:nvSpPr>
              <p:spPr>
                <a:xfrm>
                  <a:off x="3581408" y="4661303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4" name="타원 43">
                  <a:extLst>
                    <a:ext uri="{FF2B5EF4-FFF2-40B4-BE49-F238E27FC236}">
                      <a16:creationId xmlns:a16="http://schemas.microsoft.com/office/drawing/2014/main" id="{880A3D2C-9CC5-EF49-FA3F-AE005BB19532}"/>
                    </a:ext>
                  </a:extLst>
                </p:cNvPr>
                <p:cNvSpPr/>
                <p:nvPr/>
              </p:nvSpPr>
              <p:spPr>
                <a:xfrm>
                  <a:off x="4131638" y="4537718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C58423C7-9C8A-09DA-1C05-10BA544CA5B2}"/>
                    </a:ext>
                  </a:extLst>
                </p:cNvPr>
                <p:cNvSpPr/>
                <p:nvPr/>
              </p:nvSpPr>
              <p:spPr>
                <a:xfrm>
                  <a:off x="4223074" y="4385080"/>
                  <a:ext cx="91436" cy="91436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55" name="자유형: 도형 54">
                <a:extLst>
                  <a:ext uri="{FF2B5EF4-FFF2-40B4-BE49-F238E27FC236}">
                    <a16:creationId xmlns:a16="http://schemas.microsoft.com/office/drawing/2014/main" id="{39764ED3-DAE5-25D4-64CB-0506BC093939}"/>
                  </a:ext>
                </a:extLst>
              </p:cNvPr>
              <p:cNvSpPr/>
              <p:nvPr/>
            </p:nvSpPr>
            <p:spPr>
              <a:xfrm>
                <a:off x="3784762" y="4542178"/>
                <a:ext cx="1343845" cy="644022"/>
              </a:xfrm>
              <a:custGeom>
                <a:avLst/>
                <a:gdLst>
                  <a:gd name="connsiteX0" fmla="*/ 0 w 1343845"/>
                  <a:gd name="connsiteY0" fmla="*/ 504825 h 644022"/>
                  <a:gd name="connsiteX1" fmla="*/ 101600 w 1343845"/>
                  <a:gd name="connsiteY1" fmla="*/ 158750 h 644022"/>
                  <a:gd name="connsiteX2" fmla="*/ 304800 w 1343845"/>
                  <a:gd name="connsiteY2" fmla="*/ 641350 h 644022"/>
                  <a:gd name="connsiteX3" fmla="*/ 454025 w 1343845"/>
                  <a:gd name="connsiteY3" fmla="*/ 349250 h 644022"/>
                  <a:gd name="connsiteX4" fmla="*/ 606425 w 1343845"/>
                  <a:gd name="connsiteY4" fmla="*/ 260350 h 644022"/>
                  <a:gd name="connsiteX5" fmla="*/ 739775 w 1343845"/>
                  <a:gd name="connsiteY5" fmla="*/ 412750 h 644022"/>
                  <a:gd name="connsiteX6" fmla="*/ 822325 w 1343845"/>
                  <a:gd name="connsiteY6" fmla="*/ 123825 h 644022"/>
                  <a:gd name="connsiteX7" fmla="*/ 1044575 w 1343845"/>
                  <a:gd name="connsiteY7" fmla="*/ 403225 h 644022"/>
                  <a:gd name="connsiteX8" fmla="*/ 1139825 w 1343845"/>
                  <a:gd name="connsiteY8" fmla="*/ 146050 h 644022"/>
                  <a:gd name="connsiteX9" fmla="*/ 1231900 w 1343845"/>
                  <a:gd name="connsiteY9" fmla="*/ 0 h 644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845" h="644022">
                    <a:moveTo>
                      <a:pt x="0" y="504825"/>
                    </a:moveTo>
                    <a:cubicBezTo>
                      <a:pt x="25400" y="320410"/>
                      <a:pt x="50800" y="135996"/>
                      <a:pt x="101600" y="158750"/>
                    </a:cubicBezTo>
                    <a:cubicBezTo>
                      <a:pt x="152400" y="181504"/>
                      <a:pt x="246063" y="609600"/>
                      <a:pt x="304800" y="641350"/>
                    </a:cubicBezTo>
                    <a:cubicBezTo>
                      <a:pt x="363537" y="673100"/>
                      <a:pt x="403754" y="412750"/>
                      <a:pt x="454025" y="349250"/>
                    </a:cubicBezTo>
                    <a:cubicBezTo>
                      <a:pt x="504296" y="285750"/>
                      <a:pt x="558800" y="249767"/>
                      <a:pt x="606425" y="260350"/>
                    </a:cubicBezTo>
                    <a:cubicBezTo>
                      <a:pt x="654050" y="270933"/>
                      <a:pt x="703792" y="435504"/>
                      <a:pt x="739775" y="412750"/>
                    </a:cubicBezTo>
                    <a:cubicBezTo>
                      <a:pt x="775758" y="389996"/>
                      <a:pt x="771525" y="125412"/>
                      <a:pt x="822325" y="123825"/>
                    </a:cubicBezTo>
                    <a:cubicBezTo>
                      <a:pt x="873125" y="122237"/>
                      <a:pt x="991658" y="399521"/>
                      <a:pt x="1044575" y="403225"/>
                    </a:cubicBezTo>
                    <a:cubicBezTo>
                      <a:pt x="1097492" y="406929"/>
                      <a:pt x="1108604" y="213254"/>
                      <a:pt x="1139825" y="146050"/>
                    </a:cubicBezTo>
                    <a:cubicBezTo>
                      <a:pt x="1171046" y="78846"/>
                      <a:pt x="1517121" y="318558"/>
                      <a:pt x="1231900" y="0"/>
                    </a:cubicBezTo>
                  </a:path>
                </a:pathLst>
              </a:cu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C178E76F-30F5-5EFD-FC91-A6A7E4FDC3F2}"/>
                </a:ext>
              </a:extLst>
            </p:cNvPr>
            <p:cNvGrpSpPr/>
            <p:nvPr/>
          </p:nvGrpSpPr>
          <p:grpSpPr>
            <a:xfrm>
              <a:off x="6372495" y="4110952"/>
              <a:ext cx="2115142" cy="1736447"/>
              <a:chOff x="2350178" y="4000500"/>
              <a:chExt cx="2115142" cy="1736447"/>
            </a:xfrm>
          </p:grpSpPr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3B31FABB-A0D5-5DED-759A-FAAF66B9B9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34640" y="4000500"/>
                <a:ext cx="0" cy="169926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>
                <a:extLst>
                  <a:ext uri="{FF2B5EF4-FFF2-40B4-BE49-F238E27FC236}">
                    <a16:creationId xmlns:a16="http://schemas.microsoft.com/office/drawing/2014/main" id="{84874059-86A5-673E-46C9-5EF83DC120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75560" y="5440680"/>
                <a:ext cx="188976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4E004C2F-2E1A-E5F0-CF87-18EEB41BDD59}"/>
                  </a:ext>
                </a:extLst>
              </p:cNvPr>
              <p:cNvSpPr txBox="1"/>
              <p:nvPr/>
            </p:nvSpPr>
            <p:spPr>
              <a:xfrm>
                <a:off x="2350178" y="4026915"/>
                <a:ext cx="450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50"/>
                  <a:t>타깃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3D8025E-C62C-5614-B7F4-C5C1C758FC2D}"/>
                  </a:ext>
                </a:extLst>
              </p:cNvPr>
              <p:cNvSpPr txBox="1"/>
              <p:nvPr/>
            </p:nvSpPr>
            <p:spPr>
              <a:xfrm>
                <a:off x="4014556" y="5483031"/>
                <a:ext cx="441146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50" dirty="0">
                    <a:latin typeface="+mn-ea"/>
                  </a:rPr>
                  <a:t>특성</a:t>
                </a:r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BA7398BC-51B7-4CE0-ACF8-0C717C1C651F}"/>
                  </a:ext>
                </a:extLst>
              </p:cNvPr>
              <p:cNvSpPr/>
              <p:nvPr/>
            </p:nvSpPr>
            <p:spPr>
              <a:xfrm>
                <a:off x="3093721" y="4583436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0BB8D1D6-4EC4-4D63-491F-28B41AB942D9}"/>
                  </a:ext>
                </a:extLst>
              </p:cNvPr>
              <p:cNvSpPr/>
              <p:nvPr/>
            </p:nvSpPr>
            <p:spPr>
              <a:xfrm>
                <a:off x="3428999" y="4758694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4F6831E2-9671-3334-1C8C-07FAA4C47F03}"/>
                  </a:ext>
                </a:extLst>
              </p:cNvPr>
              <p:cNvSpPr/>
              <p:nvPr/>
            </p:nvSpPr>
            <p:spPr>
              <a:xfrm>
                <a:off x="3718588" y="4786960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DE98B1D5-D53C-16DA-FD62-2B6546ED156F}"/>
                  </a:ext>
                </a:extLst>
              </p:cNvPr>
              <p:cNvSpPr/>
              <p:nvPr/>
            </p:nvSpPr>
            <p:spPr>
              <a:xfrm>
                <a:off x="3810024" y="4537718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타원 67">
                <a:extLst>
                  <a:ext uri="{FF2B5EF4-FFF2-40B4-BE49-F238E27FC236}">
                    <a16:creationId xmlns:a16="http://schemas.microsoft.com/office/drawing/2014/main" id="{BD24AD5B-16C2-1C98-AE7A-0CA05C5AF869}"/>
                  </a:ext>
                </a:extLst>
              </p:cNvPr>
              <p:cNvSpPr/>
              <p:nvPr/>
            </p:nvSpPr>
            <p:spPr>
              <a:xfrm>
                <a:off x="4031007" y="4786960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타원 68">
                <a:extLst>
                  <a:ext uri="{FF2B5EF4-FFF2-40B4-BE49-F238E27FC236}">
                    <a16:creationId xmlns:a16="http://schemas.microsoft.com/office/drawing/2014/main" id="{17908E17-56CB-6203-C923-3404688AD0BB}"/>
                  </a:ext>
                </a:extLst>
              </p:cNvPr>
              <p:cNvSpPr/>
              <p:nvPr/>
            </p:nvSpPr>
            <p:spPr>
              <a:xfrm>
                <a:off x="2979451" y="4890942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타원 69">
                <a:extLst>
                  <a:ext uri="{FF2B5EF4-FFF2-40B4-BE49-F238E27FC236}">
                    <a16:creationId xmlns:a16="http://schemas.microsoft.com/office/drawing/2014/main" id="{6CC7DDD7-85D1-E2AC-1454-7F68A152CA30}"/>
                  </a:ext>
                </a:extLst>
              </p:cNvPr>
              <p:cNvSpPr/>
              <p:nvPr/>
            </p:nvSpPr>
            <p:spPr>
              <a:xfrm>
                <a:off x="3287444" y="5012058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0C1442CF-8970-DCE9-4C06-31752219E0D4}"/>
                  </a:ext>
                </a:extLst>
              </p:cNvPr>
              <p:cNvSpPr/>
              <p:nvPr/>
            </p:nvSpPr>
            <p:spPr>
              <a:xfrm>
                <a:off x="3581408" y="4661303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53283F7B-77EB-7491-C944-3AF3F29A775E}"/>
                  </a:ext>
                </a:extLst>
              </p:cNvPr>
              <p:cNvSpPr/>
              <p:nvPr/>
            </p:nvSpPr>
            <p:spPr>
              <a:xfrm>
                <a:off x="4131638" y="4537718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DB7550A2-68BF-3D66-C688-BEB6F1E3B2A3}"/>
                  </a:ext>
                </a:extLst>
              </p:cNvPr>
              <p:cNvSpPr/>
              <p:nvPr/>
            </p:nvSpPr>
            <p:spPr>
              <a:xfrm>
                <a:off x="4223074" y="4385080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4" name="화살표: 오른쪽 73">
              <a:extLst>
                <a:ext uri="{FF2B5EF4-FFF2-40B4-BE49-F238E27FC236}">
                  <a16:creationId xmlns:a16="http://schemas.microsoft.com/office/drawing/2014/main" id="{07E77D51-0B50-E3F0-E016-E619CAF66565}"/>
                </a:ext>
              </a:extLst>
            </p:cNvPr>
            <p:cNvSpPr/>
            <p:nvPr/>
          </p:nvSpPr>
          <p:spPr>
            <a:xfrm>
              <a:off x="5703581" y="4835095"/>
              <a:ext cx="436217" cy="166299"/>
            </a:xfrm>
            <a:prstGeom prst="rightArrow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25D1FA46-3E8D-32D8-B5EE-4186CCF84262}"/>
                </a:ext>
              </a:extLst>
            </p:cNvPr>
            <p:cNvSpPr/>
            <p:nvPr/>
          </p:nvSpPr>
          <p:spPr>
            <a:xfrm>
              <a:off x="7029450" y="4581525"/>
              <a:ext cx="1323975" cy="523875"/>
            </a:xfrm>
            <a:custGeom>
              <a:avLst/>
              <a:gdLst>
                <a:gd name="connsiteX0" fmla="*/ 0 w 1323975"/>
                <a:gd name="connsiteY0" fmla="*/ 523875 h 523875"/>
                <a:gd name="connsiteX1" fmla="*/ 238125 w 1323975"/>
                <a:gd name="connsiteY1" fmla="*/ 257175 h 523875"/>
                <a:gd name="connsiteX2" fmla="*/ 819150 w 1323975"/>
                <a:gd name="connsiteY2" fmla="*/ 314325 h 523875"/>
                <a:gd name="connsiteX3" fmla="*/ 1323975 w 1323975"/>
                <a:gd name="connsiteY3" fmla="*/ 0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3975" h="523875">
                  <a:moveTo>
                    <a:pt x="0" y="523875"/>
                  </a:moveTo>
                  <a:cubicBezTo>
                    <a:pt x="50800" y="407987"/>
                    <a:pt x="101600" y="292100"/>
                    <a:pt x="238125" y="257175"/>
                  </a:cubicBezTo>
                  <a:cubicBezTo>
                    <a:pt x="374650" y="222250"/>
                    <a:pt x="638175" y="357187"/>
                    <a:pt x="819150" y="314325"/>
                  </a:cubicBezTo>
                  <a:cubicBezTo>
                    <a:pt x="1000125" y="271463"/>
                    <a:pt x="1162050" y="135731"/>
                    <a:pt x="1323975" y="0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74483D-3A19-732D-0EB5-2A212069E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1987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970137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규제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6096541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규제를 적용하기 전 먼저 정규화를 해야함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평균과 표준편차를 직접 구해 특성을 표준점수로 바꾸어 줄 수도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사이킷런에서</a:t>
            </a:r>
            <a:r>
              <a:rPr lang="ko-KR" altLang="en-US" sz="1400" dirty="0">
                <a:latin typeface="+mn-ea"/>
              </a:rPr>
              <a:t> 제공하는 </a:t>
            </a:r>
            <a:r>
              <a:rPr lang="en-US" altLang="ko-KR" sz="1400" dirty="0" err="1">
                <a:latin typeface="+mj-ea"/>
                <a:ea typeface="+mj-ea"/>
              </a:rPr>
              <a:t>StandardScaler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n-ea"/>
              </a:rPr>
              <a:t>클래스를 사용해 정규화를 진행</a:t>
            </a:r>
            <a:endParaRPr lang="en-US" altLang="ko-KR" sz="1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2AFCC-0105-BC75-6A1F-E0A45D9252EC}"/>
              </a:ext>
            </a:extLst>
          </p:cNvPr>
          <p:cNvSpPr txBox="1"/>
          <p:nvPr/>
        </p:nvSpPr>
        <p:spPr>
          <a:xfrm>
            <a:off x="192228" y="100159"/>
            <a:ext cx="14510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5. </a:t>
            </a:r>
            <a:r>
              <a:rPr lang="ko-KR" altLang="en-US" sz="3200" dirty="0">
                <a:latin typeface="+mj-ea"/>
                <a:ea typeface="+mj-ea"/>
              </a:rPr>
              <a:t>규제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B605C4-6461-1A58-DBE7-43E32CD53C8A}"/>
              </a:ext>
            </a:extLst>
          </p:cNvPr>
          <p:cNvSpPr txBox="1"/>
          <p:nvPr/>
        </p:nvSpPr>
        <p:spPr>
          <a:xfrm>
            <a:off x="1106226" y="2516934"/>
            <a:ext cx="9934130" cy="116955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sklearn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preprocessing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StandardScaler</a:t>
            </a:r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ss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StandardScaler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ss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ss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transform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ss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transform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B61705-A497-B912-07DF-76D50D6F112B}"/>
              </a:ext>
            </a:extLst>
          </p:cNvPr>
          <p:cNvSpPr txBox="1"/>
          <p:nvPr/>
        </p:nvSpPr>
        <p:spPr>
          <a:xfrm>
            <a:off x="648001" y="4058948"/>
            <a:ext cx="10118476" cy="16770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StandardScaler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클래스의 객체 </a:t>
            </a:r>
            <a:r>
              <a:rPr lang="en-US" altLang="ko-KR" sz="1400" dirty="0">
                <a:latin typeface="+mn-ea"/>
              </a:rPr>
              <a:t>ss</a:t>
            </a:r>
            <a:r>
              <a:rPr lang="ko-KR" altLang="en-US" sz="1400" dirty="0">
                <a:latin typeface="+mn-ea"/>
              </a:rPr>
              <a:t>를 초기화한 후 </a:t>
            </a:r>
            <a:r>
              <a:rPr lang="en-US" altLang="ko-KR" sz="1400" dirty="0" err="1">
                <a:latin typeface="+mn-ea"/>
              </a:rPr>
              <a:t>PolynomialFeatures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클래스로 만든 </a:t>
            </a:r>
            <a:r>
              <a:rPr lang="en-US" altLang="ko-KR" sz="1400" dirty="0" err="1">
                <a:latin typeface="+mn-ea"/>
              </a:rPr>
              <a:t>train_poly</a:t>
            </a:r>
            <a:r>
              <a:rPr lang="ko-KR" altLang="en-US" sz="1400" dirty="0">
                <a:latin typeface="+mn-ea"/>
              </a:rPr>
              <a:t>를 사용해 이 객체를 훈련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훈련 세트로 학습한 변환기를 사용해 테스트 세트까지 변환해야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선형 회귀 모델에 규제를 추가한 모델을 </a:t>
            </a:r>
            <a:r>
              <a:rPr lang="ko-KR" altLang="en-US" sz="1400" dirty="0" err="1">
                <a:latin typeface="+mj-ea"/>
                <a:ea typeface="+mj-ea"/>
              </a:rPr>
              <a:t>릿지</a:t>
            </a:r>
            <a:r>
              <a:rPr lang="en-US" altLang="ko-KR" sz="1400" baseline="30000" dirty="0">
                <a:latin typeface="+mj-ea"/>
                <a:ea typeface="+mj-ea"/>
              </a:rPr>
              <a:t>Ridge</a:t>
            </a:r>
            <a:r>
              <a:rPr lang="ko-KR" altLang="en-US" sz="1400" dirty="0">
                <a:latin typeface="+mn-ea"/>
              </a:rPr>
              <a:t>와 </a:t>
            </a:r>
            <a:r>
              <a:rPr lang="ko-KR" altLang="en-US" sz="1400" dirty="0" err="1">
                <a:latin typeface="+mj-ea"/>
                <a:ea typeface="+mj-ea"/>
              </a:rPr>
              <a:t>라쏘</a:t>
            </a:r>
            <a:r>
              <a:rPr lang="en-US" altLang="ko-KR" sz="1400" baseline="30000" dirty="0">
                <a:latin typeface="+mj-ea"/>
                <a:ea typeface="+mj-ea"/>
              </a:rPr>
              <a:t>Lasso</a:t>
            </a:r>
            <a:r>
              <a:rPr lang="ko-KR" altLang="en-US" sz="1400" dirty="0">
                <a:latin typeface="+mn-ea"/>
              </a:rPr>
              <a:t>라고 부름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릿지는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>
                <a:highlight>
                  <a:srgbClr val="FFFF00"/>
                </a:highlight>
                <a:latin typeface="+mn-ea"/>
              </a:rPr>
              <a:t>계수를 제곱한 값을 기준으로 규제를 적용</a:t>
            </a:r>
            <a:r>
              <a:rPr lang="ko-KR" altLang="en-US" sz="1400" dirty="0">
                <a:latin typeface="+mn-ea"/>
              </a:rPr>
              <a:t>하고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 err="1">
                <a:latin typeface="+mn-ea"/>
              </a:rPr>
              <a:t>라쏘는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>
                <a:highlight>
                  <a:srgbClr val="FFFF00"/>
                </a:highlight>
                <a:latin typeface="+mn-ea"/>
              </a:rPr>
              <a:t>계수의 절댓값을 기준으로 규제를 적용</a:t>
            </a:r>
            <a:endParaRPr lang="en-US" altLang="ko-KR" sz="1400" dirty="0">
              <a:highlight>
                <a:srgbClr val="FFFF00"/>
              </a:highlight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일반적으로 </a:t>
            </a:r>
            <a:r>
              <a:rPr lang="ko-KR" altLang="en-US" sz="1400" dirty="0" err="1">
                <a:latin typeface="+mn-ea"/>
              </a:rPr>
              <a:t>릿지를</a:t>
            </a:r>
            <a:r>
              <a:rPr lang="ko-KR" altLang="en-US" sz="1400" dirty="0">
                <a:latin typeface="+mn-ea"/>
              </a:rPr>
              <a:t> 조금 더 선호함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두 알고리즘 모두 계수의 크기를 줄이지만 </a:t>
            </a:r>
            <a:r>
              <a:rPr lang="ko-KR" altLang="en-US" sz="1400" dirty="0" err="1">
                <a:latin typeface="+mn-ea"/>
              </a:rPr>
              <a:t>라쏘는</a:t>
            </a:r>
            <a:r>
              <a:rPr lang="ko-KR" altLang="en-US" sz="1400" dirty="0">
                <a:latin typeface="+mn-ea"/>
              </a:rPr>
              <a:t> 아예 </a:t>
            </a:r>
            <a:r>
              <a:rPr lang="en-US" altLang="ko-KR" sz="1400" dirty="0">
                <a:latin typeface="+mn-ea"/>
              </a:rPr>
              <a:t>0</a:t>
            </a:r>
            <a:r>
              <a:rPr lang="ko-KR" altLang="en-US" sz="1400" dirty="0">
                <a:latin typeface="+mn-ea"/>
              </a:rPr>
              <a:t>으로 만들 수도 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F76654-F2E8-AC9C-9F02-20582D76D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9886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146546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릿지</a:t>
            </a:r>
            <a:r>
              <a:rPr lang="ko-KR" altLang="en-US" sz="1800" dirty="0">
                <a:latin typeface="+mj-ea"/>
                <a:ea typeface="+mj-ea"/>
              </a:rPr>
              <a:t> 회귀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6784230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릿지와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라쏘</a:t>
            </a:r>
            <a:r>
              <a:rPr lang="ko-KR" altLang="en-US" sz="1400" dirty="0">
                <a:latin typeface="+mn-ea"/>
              </a:rPr>
              <a:t> 모두 </a:t>
            </a:r>
            <a:r>
              <a:rPr lang="en-US" altLang="ko-KR" sz="1400" dirty="0" err="1">
                <a:latin typeface="+mj-ea"/>
                <a:ea typeface="+mj-ea"/>
              </a:rPr>
              <a:t>sklearn.linear_model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n-ea"/>
              </a:rPr>
              <a:t>패키지 안에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사이킷런</a:t>
            </a:r>
            <a:r>
              <a:rPr lang="ko-KR" altLang="en-US" sz="1400" dirty="0">
                <a:latin typeface="+mn-ea"/>
              </a:rPr>
              <a:t> 모델을 사용할 때 편리한 점은 훈련하고 사용하는 방법이 항상 같다는 것임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모델 객체를 만들고 </a:t>
            </a:r>
            <a:r>
              <a:rPr lang="en-US" altLang="ko-KR" sz="1400" dirty="0">
                <a:latin typeface="+mn-ea"/>
              </a:rPr>
              <a:t>fit() </a:t>
            </a:r>
            <a:r>
              <a:rPr lang="ko-KR" altLang="en-US" sz="1400" dirty="0">
                <a:latin typeface="+mn-ea"/>
              </a:rPr>
              <a:t>메서드에서 훈련한 다음 </a:t>
            </a:r>
            <a:r>
              <a:rPr lang="en-US" altLang="ko-KR" sz="1400" dirty="0">
                <a:latin typeface="+mn-ea"/>
              </a:rPr>
              <a:t>score() </a:t>
            </a:r>
            <a:r>
              <a:rPr lang="ko-KR" altLang="en-US" sz="1400" dirty="0">
                <a:latin typeface="+mn-ea"/>
              </a:rPr>
              <a:t>메서드로 평가함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B605C4-6461-1A58-DBE7-43E32CD53C8A}"/>
              </a:ext>
            </a:extLst>
          </p:cNvPr>
          <p:cNvSpPr txBox="1"/>
          <p:nvPr/>
        </p:nvSpPr>
        <p:spPr>
          <a:xfrm>
            <a:off x="1106226" y="2516934"/>
            <a:ext cx="9934130" cy="95410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sklearn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linear_model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A7618-BFAD-7C4D-0735-2CA4AAE42FF4}"/>
              </a:ext>
            </a:extLst>
          </p:cNvPr>
          <p:cNvSpPr txBox="1"/>
          <p:nvPr/>
        </p:nvSpPr>
        <p:spPr>
          <a:xfrm>
            <a:off x="192228" y="100159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6. </a:t>
            </a:r>
            <a:r>
              <a:rPr lang="ko-KR" altLang="en-US" sz="3200" dirty="0" err="1">
                <a:latin typeface="+mj-ea"/>
                <a:ea typeface="+mj-ea"/>
              </a:rPr>
              <a:t>릿지</a:t>
            </a:r>
            <a:r>
              <a:rPr lang="ko-KR" altLang="en-US" sz="3200" dirty="0">
                <a:latin typeface="+mj-ea"/>
                <a:ea typeface="+mj-ea"/>
              </a:rPr>
              <a:t> 회귀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23066E-9D48-21FB-DB99-73B28DE49512}"/>
              </a:ext>
            </a:extLst>
          </p:cNvPr>
          <p:cNvSpPr txBox="1"/>
          <p:nvPr/>
        </p:nvSpPr>
        <p:spPr>
          <a:xfrm>
            <a:off x="1106226" y="3670211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&gt;&gt;&gt; 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0.9896101671037343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EC36E5-E891-7920-66DD-226B2B3C6B3F}"/>
              </a:ext>
            </a:extLst>
          </p:cNvPr>
          <p:cNvSpPr txBox="1"/>
          <p:nvPr/>
        </p:nvSpPr>
        <p:spPr>
          <a:xfrm>
            <a:off x="1106226" y="4177158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309FB0-CCC4-34D3-37C8-A082E0B2FA86}"/>
              </a:ext>
            </a:extLst>
          </p:cNvPr>
          <p:cNvSpPr txBox="1"/>
          <p:nvPr/>
        </p:nvSpPr>
        <p:spPr>
          <a:xfrm>
            <a:off x="1106226" y="4678344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&gt;&gt;&gt; 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0.9790693977615398</a:t>
            </a:r>
            <a:endParaRPr lang="ko-KR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A9F8DA-1B0F-1134-57F0-314695A565F5}"/>
              </a:ext>
            </a:extLst>
          </p:cNvPr>
          <p:cNvSpPr txBox="1"/>
          <p:nvPr/>
        </p:nvSpPr>
        <p:spPr>
          <a:xfrm>
            <a:off x="648001" y="5065230"/>
            <a:ext cx="8542723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릿지와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라쏘</a:t>
            </a:r>
            <a:r>
              <a:rPr lang="ko-KR" altLang="en-US" sz="1400" dirty="0">
                <a:latin typeface="+mn-ea"/>
              </a:rPr>
              <a:t> 모델을 사용할 때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규제의 양을 임의로 조절</a:t>
            </a:r>
            <a:r>
              <a:rPr lang="ko-KR" altLang="en-US" sz="1400" dirty="0">
                <a:latin typeface="+mn-ea"/>
              </a:rPr>
              <a:t>할 수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모델 객체를 만들 때 </a:t>
            </a:r>
            <a:r>
              <a:rPr lang="en-US" altLang="ko-KR" sz="1400" dirty="0">
                <a:highlight>
                  <a:srgbClr val="FFFF00"/>
                </a:highlight>
                <a:latin typeface="+mn-ea"/>
              </a:rPr>
              <a:t>alpha </a:t>
            </a:r>
            <a:r>
              <a:rPr lang="ko-KR" altLang="en-US" sz="1400" dirty="0">
                <a:highlight>
                  <a:srgbClr val="FFFF00"/>
                </a:highlight>
                <a:latin typeface="+mn-ea"/>
              </a:rPr>
              <a:t>매개변수로 규제의 강도를 조절함</a:t>
            </a:r>
            <a:endParaRPr lang="en-US" altLang="ko-KR" sz="1400" dirty="0">
              <a:highlight>
                <a:srgbClr val="FFFF00"/>
              </a:highlight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alpha </a:t>
            </a:r>
            <a:r>
              <a:rPr lang="ko-KR" altLang="en-US" sz="1400" dirty="0">
                <a:latin typeface="+mn-ea"/>
              </a:rPr>
              <a:t>값이 크면 규제 강도가 세지므로 계수 값을 더 줄이고 조금 더 과소적합 되도록 유도함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alpha </a:t>
            </a:r>
            <a:r>
              <a:rPr lang="ko-KR" altLang="en-US" sz="1400" dirty="0">
                <a:latin typeface="+mn-ea"/>
              </a:rPr>
              <a:t>값이 작으면 계수를 줄이는 역할이 줄어들고 선형 회귀 모델과 유사해지므로 과대적합 될 가능성이 큼</a:t>
            </a:r>
            <a:endParaRPr lang="en-US" altLang="ko-KR" sz="1400" dirty="0"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DC492D8-C730-C16C-32DC-F7F8A6C97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13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0280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146546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릿지</a:t>
            </a:r>
            <a:r>
              <a:rPr lang="ko-KR" altLang="en-US" sz="1800" dirty="0">
                <a:latin typeface="+mj-ea"/>
                <a:ea typeface="+mj-ea"/>
              </a:rPr>
              <a:t> 회귀</a:t>
            </a:r>
            <a:endParaRPr lang="en-US" altLang="ko-KR" sz="18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F2B29A-4091-32CF-9925-1B788AA74494}"/>
                  </a:ext>
                </a:extLst>
              </p:cNvPr>
              <p:cNvSpPr txBox="1"/>
              <p:nvPr/>
            </p:nvSpPr>
            <p:spPr>
              <a:xfrm>
                <a:off x="648001" y="1397829"/>
                <a:ext cx="7231339" cy="7075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적절한 </a:t>
                </a:r>
                <a:r>
                  <a:rPr lang="en-US" altLang="ko-KR" sz="1400" dirty="0">
                    <a:latin typeface="+mn-ea"/>
                  </a:rPr>
                  <a:t>alpha </a:t>
                </a:r>
                <a:r>
                  <a:rPr lang="ko-KR" altLang="en-US" sz="1400" dirty="0">
                    <a:latin typeface="+mn-ea"/>
                  </a:rPr>
                  <a:t>값은 찾는 한 가지 방법은 </a:t>
                </a:r>
                <a:r>
                  <a:rPr lang="en-US" altLang="ko-KR" sz="1400" dirty="0">
                    <a:latin typeface="+mn-ea"/>
                  </a:rPr>
                  <a:t>alpha </a:t>
                </a:r>
                <a:r>
                  <a:rPr lang="ko-KR" altLang="en-US" sz="1400" dirty="0">
                    <a:latin typeface="+mn-ea"/>
                  </a:rPr>
                  <a:t>값에 대한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1400" dirty="0">
                    <a:latin typeface="+mn-ea"/>
                  </a:rPr>
                  <a:t>값의 그래프를 그려 보는 것임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훈련 세트와 테스트 세트의 점수가 가장 가까운 지점이 최적의 </a:t>
                </a:r>
                <a:r>
                  <a:rPr lang="en-US" altLang="ko-KR" sz="1400" dirty="0">
                    <a:latin typeface="+mn-ea"/>
                  </a:rPr>
                  <a:t>alpha </a:t>
                </a:r>
                <a:r>
                  <a:rPr lang="ko-KR" altLang="en-US" sz="1400" dirty="0">
                    <a:latin typeface="+mn-ea"/>
                  </a:rPr>
                  <a:t>값이 됨</a:t>
                </a:r>
                <a:endParaRPr lang="en-US" altLang="ko-KR" sz="1400" dirty="0">
                  <a:latin typeface="+mn-ea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F2B29A-4091-32CF-9925-1B788AA74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001" y="1397829"/>
                <a:ext cx="7231339" cy="707566"/>
              </a:xfrm>
              <a:prstGeom prst="rect">
                <a:avLst/>
              </a:prstGeom>
              <a:blipFill>
                <a:blip r:embed="rId2"/>
                <a:stretch>
                  <a:fillRect l="-84" b="-862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EAB605C4-6461-1A58-DBE7-43E32CD53C8A}"/>
              </a:ext>
            </a:extLst>
          </p:cNvPr>
          <p:cNvSpPr txBox="1"/>
          <p:nvPr/>
        </p:nvSpPr>
        <p:spPr>
          <a:xfrm>
            <a:off x="1106226" y="2240709"/>
            <a:ext cx="5523174" cy="360098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matplotlib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pyplot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as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endParaRPr lang="en-US" altLang="ko-KR" sz="1200" dirty="0">
              <a:solidFill>
                <a:srgbClr val="CCCCCC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b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[]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[]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alpha_list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[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0.001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0.01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0.1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</a:p>
          <a:p>
            <a:r>
              <a:rPr lang="en-US" altLang="ko-KR" sz="12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alpha_list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ko-KR" altLang="en-US" sz="1200" dirty="0" err="1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릿지</a:t>
            </a:r>
            <a:r>
              <a:rPr lang="ko-KR" altLang="en-US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모델을 만듭니다</a:t>
            </a:r>
            <a:endParaRPr lang="ko-KR" altLang="en-US" sz="1200" dirty="0">
              <a:solidFill>
                <a:srgbClr val="CCCCCC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ko-KR" altLang="en-US" sz="1200" dirty="0" err="1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릿지</a:t>
            </a:r>
            <a:r>
              <a:rPr lang="ko-KR" altLang="en-US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모델을 훈련합니다</a:t>
            </a:r>
            <a:endParaRPr lang="ko-KR" altLang="en-US" sz="1200" dirty="0">
              <a:solidFill>
                <a:srgbClr val="CCCCCC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ko-KR" altLang="en-US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훈련 점수와 테스트 점수를 저장합니다</a:t>
            </a:r>
            <a:endParaRPr lang="ko-KR" altLang="en-US" sz="1200" dirty="0">
              <a:solidFill>
                <a:srgbClr val="CCCCCC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train_score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append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</a:p>
          <a:p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test_score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append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test_scaled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test_target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plot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np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log10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alpha_list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plot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np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log10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alpha_list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legend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xlabel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"alpha"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ylabel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"R^2"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show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endParaRPr lang="en-US" altLang="ko-KR" sz="12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A7618-BFAD-7C4D-0735-2CA4AAE42FF4}"/>
              </a:ext>
            </a:extLst>
          </p:cNvPr>
          <p:cNvSpPr txBox="1"/>
          <p:nvPr/>
        </p:nvSpPr>
        <p:spPr>
          <a:xfrm>
            <a:off x="192228" y="100159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6. </a:t>
            </a:r>
            <a:r>
              <a:rPr lang="ko-KR" altLang="en-US" sz="3200" dirty="0" err="1">
                <a:latin typeface="+mj-ea"/>
                <a:ea typeface="+mj-ea"/>
              </a:rPr>
              <a:t>릿지</a:t>
            </a:r>
            <a:r>
              <a:rPr lang="ko-KR" altLang="en-US" sz="3200" dirty="0">
                <a:latin typeface="+mj-ea"/>
                <a:ea typeface="+mj-ea"/>
              </a:rPr>
              <a:t> 회귀</a:t>
            </a:r>
            <a:endParaRPr lang="en-US" altLang="ko-KR" sz="3200" dirty="0"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877C6E-DC56-F5D6-10C2-88A810B5C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368" y="2240709"/>
            <a:ext cx="4856238" cy="3592286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EBB6C6-04E2-5DB8-09A1-21FD0A87D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14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8172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146546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릿지</a:t>
            </a:r>
            <a:r>
              <a:rPr lang="ko-KR" altLang="en-US" sz="1800" dirty="0">
                <a:latin typeface="+mj-ea"/>
                <a:ea typeface="+mj-ea"/>
              </a:rPr>
              <a:t> 회귀</a:t>
            </a:r>
            <a:endParaRPr lang="en-US" altLang="ko-KR" sz="18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F2B29A-4091-32CF-9925-1B788AA74494}"/>
                  </a:ext>
                </a:extLst>
              </p:cNvPr>
              <p:cNvSpPr txBox="1"/>
              <p:nvPr/>
            </p:nvSpPr>
            <p:spPr>
              <a:xfrm>
                <a:off x="648001" y="1397829"/>
                <a:ext cx="7769884" cy="13519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이 그래프의 왼쪽을 보면 훈련 세트와 테스트 세트의 점수 차이가 아주 큼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훈련 세트에는 잘 맞고 테스트 세트에는 형편없는 과대적합의 전형적인 모습임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반대로 오른쪽 편은 훈련 세트와 테스트 세트의 점수가 모두 낮아지는 과소적합으로 가는 모습임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적절한 </a:t>
                </a:r>
                <a:r>
                  <a:rPr lang="en-US" altLang="ko-KR" sz="1400" dirty="0">
                    <a:latin typeface="+mn-ea"/>
                  </a:rPr>
                  <a:t>alpha</a:t>
                </a:r>
                <a:r>
                  <a:rPr lang="ko-KR" altLang="en-US" sz="1400" dirty="0">
                    <a:latin typeface="+mn-ea"/>
                  </a:rPr>
                  <a:t> 값은 두 그래프가 가장 가깝고 테스트 세트의 점수가 가장 높은 </a:t>
                </a:r>
                <a:r>
                  <a:rPr lang="en-US" altLang="ko-KR" sz="1400" dirty="0">
                    <a:latin typeface="+mn-ea"/>
                  </a:rPr>
                  <a:t>-1, </a:t>
                </a:r>
                <a:r>
                  <a:rPr lang="ko-KR" altLang="en-US" sz="1400" dirty="0">
                    <a:latin typeface="+mn-ea"/>
                  </a:rPr>
                  <a:t>즉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ko-KR" sz="1400" i="1">
                        <a:latin typeface="Cambria Math" panose="02040503050406030204" pitchFamily="18" charset="0"/>
                      </a:rPr>
                      <m:t>=0.1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임</a:t>
                </a:r>
                <a:endParaRPr lang="en-US" altLang="ko-KR" sz="1400" dirty="0">
                  <a:latin typeface="+mn-ea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F2B29A-4091-32CF-9925-1B788AA74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001" y="1397829"/>
                <a:ext cx="7769884" cy="1351973"/>
              </a:xfrm>
              <a:prstGeom prst="rect">
                <a:avLst/>
              </a:prstGeom>
              <a:blipFill>
                <a:blip r:embed="rId2"/>
                <a:stretch>
                  <a:fillRect l="-78" b="-40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88AA7618-BFAD-7C4D-0735-2CA4AAE42FF4}"/>
              </a:ext>
            </a:extLst>
          </p:cNvPr>
          <p:cNvSpPr txBox="1"/>
          <p:nvPr/>
        </p:nvSpPr>
        <p:spPr>
          <a:xfrm>
            <a:off x="192228" y="100159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6. </a:t>
            </a:r>
            <a:r>
              <a:rPr lang="ko-KR" altLang="en-US" sz="3200" dirty="0" err="1">
                <a:latin typeface="+mj-ea"/>
                <a:ea typeface="+mj-ea"/>
              </a:rPr>
              <a:t>릿지</a:t>
            </a:r>
            <a:r>
              <a:rPr lang="ko-KR" altLang="en-US" sz="3200" dirty="0">
                <a:latin typeface="+mj-ea"/>
                <a:ea typeface="+mj-ea"/>
              </a:rPr>
              <a:t> 회귀</a:t>
            </a:r>
            <a:endParaRPr lang="en-US" altLang="ko-KR" sz="3200" dirty="0"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877C6E-DC56-F5D6-10C2-88A810B5C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8451" y="2878884"/>
            <a:ext cx="3717323" cy="2749801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05134E-D5BC-9F9B-4D1D-3D96FC6DA323}"/>
              </a:ext>
            </a:extLst>
          </p:cNvPr>
          <p:cNvSpPr txBox="1"/>
          <p:nvPr/>
        </p:nvSpPr>
        <p:spPr>
          <a:xfrm>
            <a:off x="1106226" y="2878884"/>
            <a:ext cx="6066099" cy="95410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0.1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</a:p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ridge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7C2046-BA45-836E-BF15-F7FC3F14E8AF}"/>
              </a:ext>
            </a:extLst>
          </p:cNvPr>
          <p:cNvSpPr txBox="1"/>
          <p:nvPr/>
        </p:nvSpPr>
        <p:spPr>
          <a:xfrm>
            <a:off x="1106226" y="4040934"/>
            <a:ext cx="6066099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0.9903815817570366 0.9827976465386926</a:t>
            </a:r>
            <a:endParaRPr lang="ko-KR" altLang="en-US" sz="14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28AA54-A9DF-0853-660F-BB2CF1338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15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0185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146546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라쏘</a:t>
            </a:r>
            <a:r>
              <a:rPr lang="ko-KR" altLang="en-US" sz="1800" dirty="0">
                <a:latin typeface="+mj-ea"/>
                <a:ea typeface="+mj-ea"/>
              </a:rPr>
              <a:t> 회귀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7649851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라쏘</a:t>
            </a:r>
            <a:r>
              <a:rPr lang="ko-KR" altLang="en-US" sz="1400" dirty="0">
                <a:latin typeface="+mn-ea"/>
              </a:rPr>
              <a:t> 모델도 </a:t>
            </a:r>
            <a:r>
              <a:rPr lang="en-US" altLang="ko-KR" sz="1400" dirty="0">
                <a:latin typeface="+mn-ea"/>
              </a:rPr>
              <a:t>alpha </a:t>
            </a:r>
            <a:r>
              <a:rPr lang="ko-KR" altLang="en-US" sz="1400" dirty="0">
                <a:latin typeface="+mn-ea"/>
              </a:rPr>
              <a:t>매개변수로 규제의 강도를 조절할 수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여기에서도 </a:t>
            </a:r>
            <a:r>
              <a:rPr lang="ko-KR" altLang="en-US" sz="1400" dirty="0" err="1">
                <a:latin typeface="+mn-ea"/>
              </a:rPr>
              <a:t>앞에서와같이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alpha </a:t>
            </a:r>
            <a:r>
              <a:rPr lang="ko-KR" altLang="en-US" sz="1400" dirty="0">
                <a:latin typeface="+mn-ea"/>
              </a:rPr>
              <a:t>값을 바꾸어 가며 훈련 세트와 테스트 세트에 대한 점수를 계산</a:t>
            </a:r>
            <a:endParaRPr lang="en-US" altLang="ko-KR" sz="14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6ED7D-D022-0885-57A1-2404C1349AB0}"/>
              </a:ext>
            </a:extLst>
          </p:cNvPr>
          <p:cNvSpPr txBox="1"/>
          <p:nvPr/>
        </p:nvSpPr>
        <p:spPr>
          <a:xfrm>
            <a:off x="192228" y="100159"/>
            <a:ext cx="2310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7. </a:t>
            </a:r>
            <a:r>
              <a:rPr lang="ko-KR" altLang="en-US" sz="3200" dirty="0" err="1">
                <a:latin typeface="+mj-ea"/>
                <a:ea typeface="+mj-ea"/>
              </a:rPr>
              <a:t>라쏘</a:t>
            </a:r>
            <a:r>
              <a:rPr lang="ko-KR" altLang="en-US" sz="3200" dirty="0">
                <a:latin typeface="+mj-ea"/>
                <a:ea typeface="+mj-ea"/>
              </a:rPr>
              <a:t> 회귀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4A001B-80DF-D200-1490-47DBF7D22FA7}"/>
              </a:ext>
            </a:extLst>
          </p:cNvPr>
          <p:cNvSpPr txBox="1"/>
          <p:nvPr/>
        </p:nvSpPr>
        <p:spPr>
          <a:xfrm>
            <a:off x="1106226" y="2240709"/>
            <a:ext cx="5523174" cy="378565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sklearn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linear_model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endParaRPr lang="en-US" altLang="ko-KR" sz="1200" dirty="0">
              <a:solidFill>
                <a:srgbClr val="CCCCCC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b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[]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[]</a:t>
            </a:r>
            <a:b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alpha_list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[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0.001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0.01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0.1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</a:p>
          <a:p>
            <a:r>
              <a:rPr lang="en-US" altLang="ko-KR" sz="12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alpha_list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ko-KR" altLang="en-US" sz="1200" dirty="0" err="1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라쏘</a:t>
            </a:r>
            <a:r>
              <a:rPr lang="ko-KR" altLang="en-US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모델을 만듭니다</a:t>
            </a:r>
            <a:endParaRPr lang="ko-KR" altLang="en-US" sz="1200" dirty="0">
              <a:solidFill>
                <a:srgbClr val="CCCCCC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max_iter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10000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ko-KR" altLang="en-US" sz="1200" dirty="0" err="1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라쏘</a:t>
            </a:r>
            <a:r>
              <a:rPr lang="ko-KR" altLang="en-US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모델을 훈련합니다</a:t>
            </a:r>
            <a:endParaRPr lang="ko-KR" altLang="en-US" sz="1200" dirty="0">
              <a:solidFill>
                <a:srgbClr val="CCCCCC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ko-KR" altLang="en-US" sz="1200" dirty="0">
                <a:solidFill>
                  <a:srgbClr val="6A9955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훈련 점수와 테스트 점수를 저장합니다</a:t>
            </a:r>
            <a:endParaRPr lang="ko-KR" altLang="en-US" sz="1200" dirty="0">
              <a:solidFill>
                <a:srgbClr val="CCCCCC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train_score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append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</a:p>
          <a:p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   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test_score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append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test_scaled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test_target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plot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np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log10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alpha_list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label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CE917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"train"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plot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np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log10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alpha_list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), </a:t>
            </a:r>
            <a:r>
              <a:rPr lang="en-US" altLang="ko-KR" sz="12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test_score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2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label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CE917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"test"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legend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xlabel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"alpha"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ylabel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"R^2"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2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plt</a:t>
            </a:r>
            <a:r>
              <a:rPr lang="en-US" altLang="ko-KR" sz="12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show</a:t>
            </a:r>
            <a:r>
              <a:rPr lang="en-US" altLang="ko-KR" sz="12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endParaRPr lang="en-US" altLang="ko-KR" sz="12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38826B4-EFD1-8D5B-021E-E6C82ED3D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1321" y="2240709"/>
            <a:ext cx="5047535" cy="3785652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87B2472-A8F7-C737-096E-AB7467374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16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1305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146546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라쏘</a:t>
            </a:r>
            <a:r>
              <a:rPr lang="ko-KR" altLang="en-US" sz="1800" dirty="0">
                <a:latin typeface="+mj-ea"/>
                <a:ea typeface="+mj-ea"/>
              </a:rPr>
              <a:t> 회귀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9164688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 그래프도 왼쪽은 과대적합을 보여주고 있고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오른쪽으로 갈수록 훈련 세트와 테스트 세트의 점수가 좁혀지고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가장 오른쪽은 아주 크게 점수가 떨어짐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이 지점은 분명 과소적합 되는 모델일 것임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라쏘</a:t>
            </a:r>
            <a:r>
              <a:rPr lang="ko-KR" altLang="en-US" sz="1400" dirty="0">
                <a:latin typeface="+mn-ea"/>
              </a:rPr>
              <a:t> 모델에서 최적의 </a:t>
            </a:r>
            <a:r>
              <a:rPr lang="en-US" altLang="ko-KR" sz="1400" dirty="0">
                <a:latin typeface="+mn-ea"/>
              </a:rPr>
              <a:t>alpha </a:t>
            </a:r>
            <a:r>
              <a:rPr lang="ko-KR" altLang="en-US" sz="1400" dirty="0">
                <a:latin typeface="+mn-ea"/>
              </a:rPr>
              <a:t>값은 </a:t>
            </a:r>
            <a:r>
              <a:rPr lang="en-US" altLang="ko-KR" sz="1400" dirty="0">
                <a:latin typeface="+mn-ea"/>
              </a:rPr>
              <a:t>1, </a:t>
            </a:r>
            <a:r>
              <a:rPr lang="ko-KR" altLang="en-US" sz="1400" dirty="0">
                <a:latin typeface="+mn-ea"/>
              </a:rPr>
              <a:t>즉 </a:t>
            </a:r>
            <a:r>
              <a:rPr lang="en-US" altLang="ko-KR" sz="1400" dirty="0">
                <a:latin typeface="+mn-ea"/>
              </a:rPr>
              <a:t>10</a:t>
            </a:r>
            <a:r>
              <a:rPr lang="ko-KR" altLang="en-US" sz="1400" dirty="0">
                <a:latin typeface="+mn-ea"/>
              </a:rPr>
              <a:t>임</a:t>
            </a:r>
            <a:endParaRPr lang="en-US" altLang="ko-KR" sz="14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6ED7D-D022-0885-57A1-2404C1349AB0}"/>
              </a:ext>
            </a:extLst>
          </p:cNvPr>
          <p:cNvSpPr txBox="1"/>
          <p:nvPr/>
        </p:nvSpPr>
        <p:spPr>
          <a:xfrm>
            <a:off x="192228" y="100159"/>
            <a:ext cx="2310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7. </a:t>
            </a:r>
            <a:r>
              <a:rPr lang="ko-KR" altLang="en-US" sz="3200" dirty="0" err="1">
                <a:latin typeface="+mj-ea"/>
                <a:ea typeface="+mj-ea"/>
              </a:rPr>
              <a:t>라쏘</a:t>
            </a:r>
            <a:r>
              <a:rPr lang="ko-KR" altLang="en-US" sz="3200" dirty="0">
                <a:latin typeface="+mj-ea"/>
                <a:ea typeface="+mj-ea"/>
              </a:rPr>
              <a:t> 회귀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89D599-8CE1-7F9C-B93B-7D26E890FF7F}"/>
              </a:ext>
            </a:extLst>
          </p:cNvPr>
          <p:cNvSpPr txBox="1"/>
          <p:nvPr/>
        </p:nvSpPr>
        <p:spPr>
          <a:xfrm>
            <a:off x="1106226" y="2545509"/>
            <a:ext cx="6066099" cy="95410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alpha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</a:p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test_scaled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57F617-52B2-22E3-31BE-A86E548B15E9}"/>
              </a:ext>
            </a:extLst>
          </p:cNvPr>
          <p:cNvSpPr txBox="1"/>
          <p:nvPr/>
        </p:nvSpPr>
        <p:spPr>
          <a:xfrm>
            <a:off x="1106226" y="3707559"/>
            <a:ext cx="6066099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0.9888067471131867 0.9824470598706695</a:t>
            </a:r>
            <a:endParaRPr lang="ko-KR" altLang="en-US" sz="14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AD6AE7D-D9A2-483A-7537-4F753DD0A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3916" y="2545509"/>
            <a:ext cx="3731858" cy="2798894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A4D1A9-20CB-F115-1E9D-14F4CCE56A8D}"/>
              </a:ext>
            </a:extLst>
          </p:cNvPr>
          <p:cNvSpPr txBox="1"/>
          <p:nvPr/>
        </p:nvSpPr>
        <p:spPr>
          <a:xfrm>
            <a:off x="648001" y="5601685"/>
            <a:ext cx="8994770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특성을 많이 사용했지만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 err="1">
                <a:latin typeface="+mn-ea"/>
              </a:rPr>
              <a:t>릿지와</a:t>
            </a:r>
            <a:r>
              <a:rPr lang="ko-KR" altLang="en-US" sz="1400" dirty="0">
                <a:latin typeface="+mn-ea"/>
              </a:rPr>
              <a:t> 마찬가지로 </a:t>
            </a:r>
            <a:r>
              <a:rPr lang="ko-KR" altLang="en-US" sz="1400" dirty="0" err="1">
                <a:latin typeface="+mn-ea"/>
              </a:rPr>
              <a:t>라쏘</a:t>
            </a:r>
            <a:r>
              <a:rPr lang="ko-KR" altLang="en-US" sz="1400" dirty="0">
                <a:latin typeface="+mn-ea"/>
              </a:rPr>
              <a:t> 모델이 과대적합을 잘 억제하고 테스트 세트의 성능을 크게 높임</a:t>
            </a:r>
            <a:endParaRPr lang="en-US" altLang="ko-KR" sz="1400" dirty="0"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64F7B98-0510-F8AA-496F-8A979B04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17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3533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146546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라쏘</a:t>
            </a:r>
            <a:r>
              <a:rPr lang="ko-KR" altLang="en-US" sz="1800" dirty="0">
                <a:latin typeface="+mj-ea"/>
                <a:ea typeface="+mj-ea"/>
              </a:rPr>
              <a:t> 회귀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4188967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라쏘</a:t>
            </a:r>
            <a:r>
              <a:rPr lang="ko-KR" altLang="en-US" sz="1400" dirty="0">
                <a:latin typeface="+mn-ea"/>
              </a:rPr>
              <a:t> 모델의 계수는 </a:t>
            </a:r>
            <a:r>
              <a:rPr lang="en-US" altLang="ko-KR" sz="1400" dirty="0" err="1">
                <a:latin typeface="+mn-ea"/>
              </a:rPr>
              <a:t>coef</a:t>
            </a:r>
            <a:r>
              <a:rPr lang="en-US" altLang="ko-KR" sz="1400" dirty="0">
                <a:latin typeface="+mn-ea"/>
              </a:rPr>
              <a:t>_ </a:t>
            </a:r>
            <a:r>
              <a:rPr lang="ko-KR" altLang="en-US" sz="1400" dirty="0">
                <a:latin typeface="+mn-ea"/>
              </a:rPr>
              <a:t>속성에 저장되어 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6ED7D-D022-0885-57A1-2404C1349AB0}"/>
              </a:ext>
            </a:extLst>
          </p:cNvPr>
          <p:cNvSpPr txBox="1"/>
          <p:nvPr/>
        </p:nvSpPr>
        <p:spPr>
          <a:xfrm>
            <a:off x="192228" y="100159"/>
            <a:ext cx="2310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7. </a:t>
            </a:r>
            <a:r>
              <a:rPr lang="ko-KR" altLang="en-US" sz="3200" dirty="0" err="1">
                <a:latin typeface="+mj-ea"/>
                <a:ea typeface="+mj-ea"/>
              </a:rPr>
              <a:t>라쏘</a:t>
            </a:r>
            <a:r>
              <a:rPr lang="ko-KR" altLang="en-US" sz="3200" dirty="0">
                <a:latin typeface="+mj-ea"/>
                <a:ea typeface="+mj-ea"/>
              </a:rPr>
              <a:t> 회귀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A4D1A9-20CB-F115-1E9D-14F4CCE56A8D}"/>
              </a:ext>
            </a:extLst>
          </p:cNvPr>
          <p:cNvSpPr txBox="1"/>
          <p:nvPr/>
        </p:nvSpPr>
        <p:spPr>
          <a:xfrm>
            <a:off x="648001" y="2772760"/>
            <a:ext cx="6716903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특성 </a:t>
            </a:r>
            <a:r>
              <a:rPr lang="en-US" altLang="ko-KR" sz="1400" dirty="0">
                <a:latin typeface="+mn-ea"/>
              </a:rPr>
              <a:t>40</a:t>
            </a:r>
            <a:r>
              <a:rPr lang="ko-KR" altLang="en-US" sz="1400" dirty="0">
                <a:latin typeface="+mn-ea"/>
              </a:rPr>
              <a:t>개의 계수가 </a:t>
            </a:r>
            <a:r>
              <a:rPr lang="en-US" altLang="ko-KR" sz="1400" dirty="0">
                <a:latin typeface="+mn-ea"/>
              </a:rPr>
              <a:t>0</a:t>
            </a:r>
            <a:r>
              <a:rPr lang="ko-KR" altLang="en-US" sz="1400" dirty="0">
                <a:latin typeface="+mn-ea"/>
              </a:rPr>
              <a:t>이 되었음을 확인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55</a:t>
            </a:r>
            <a:r>
              <a:rPr lang="ko-KR" altLang="en-US" sz="1400" dirty="0">
                <a:latin typeface="+mn-ea"/>
              </a:rPr>
              <a:t>개의 특성을 모델에 주입했지만 </a:t>
            </a:r>
            <a:r>
              <a:rPr lang="ko-KR" altLang="en-US" sz="1400" dirty="0" err="1">
                <a:latin typeface="+mn-ea"/>
              </a:rPr>
              <a:t>라쏘</a:t>
            </a:r>
            <a:r>
              <a:rPr lang="ko-KR" altLang="en-US" sz="1400" dirty="0">
                <a:latin typeface="+mn-ea"/>
              </a:rPr>
              <a:t> 모델이 사용한 특성은 </a:t>
            </a:r>
            <a:r>
              <a:rPr lang="en-US" altLang="ko-KR" sz="1400" dirty="0">
                <a:latin typeface="+mn-ea"/>
              </a:rPr>
              <a:t>15</a:t>
            </a:r>
            <a:r>
              <a:rPr lang="ko-KR" altLang="en-US" sz="1400" dirty="0">
                <a:latin typeface="+mn-ea"/>
              </a:rPr>
              <a:t>개 밖에 되지 않음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이런 특징 때문에 </a:t>
            </a:r>
            <a:r>
              <a:rPr lang="ko-KR" altLang="en-US" sz="1400" dirty="0" err="1">
                <a:highlight>
                  <a:srgbClr val="FFFF00"/>
                </a:highlight>
                <a:latin typeface="+mn-ea"/>
              </a:rPr>
              <a:t>라쏘</a:t>
            </a:r>
            <a:r>
              <a:rPr lang="ko-KR" altLang="en-US" sz="1400" dirty="0">
                <a:highlight>
                  <a:srgbClr val="FFFF00"/>
                </a:highlight>
                <a:latin typeface="+mn-ea"/>
              </a:rPr>
              <a:t> 모델을 유용한 특성을 골라내는 용도로도 사용할 수 있음</a:t>
            </a:r>
            <a:endParaRPr lang="en-US" altLang="ko-KR" sz="1400" dirty="0">
              <a:highlight>
                <a:srgbClr val="FFFF00"/>
              </a:highlight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B8D9F5-025B-E472-FE89-0FCCE2ECFA60}"/>
              </a:ext>
            </a:extLst>
          </p:cNvPr>
          <p:cNvSpPr txBox="1"/>
          <p:nvPr/>
        </p:nvSpPr>
        <p:spPr>
          <a:xfrm>
            <a:off x="1106226" y="1878759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np</a:t>
            </a:r>
            <a:r>
              <a:rPr lang="en-US" altLang="ko-KR" sz="140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sum</a:t>
            </a:r>
            <a:r>
              <a:rPr lang="en-US" altLang="ko-KR" sz="140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lasso</a:t>
            </a:r>
            <a:r>
              <a:rPr lang="en-US" altLang="ko-KR" sz="140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coef_</a:t>
            </a:r>
            <a:r>
              <a:rPr lang="en-US" altLang="ko-KR" sz="140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==</a:t>
            </a:r>
            <a:r>
              <a:rPr lang="en-US" altLang="ko-KR" sz="140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56C08-0B11-28F6-8483-1F6AEF0FD1B0}"/>
              </a:ext>
            </a:extLst>
          </p:cNvPr>
          <p:cNvSpPr txBox="1"/>
          <p:nvPr/>
        </p:nvSpPr>
        <p:spPr>
          <a:xfrm>
            <a:off x="1106226" y="2374811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&gt;&gt;&gt; 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40</a:t>
            </a:r>
            <a:endParaRPr lang="ko-KR" altLang="en-US" sz="14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83F7E8-0607-8F7D-1D67-23DDD3060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18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32202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6DD0C1A-7EC1-4B4C-B7B7-9BE87DB5ABBC}"/>
              </a:ext>
            </a:extLst>
          </p:cNvPr>
          <p:cNvSpPr txBox="1"/>
          <p:nvPr/>
        </p:nvSpPr>
        <p:spPr>
          <a:xfrm>
            <a:off x="4087277" y="2151727"/>
            <a:ext cx="401744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69258A"/>
                </a:solidFill>
                <a:latin typeface="+mj-ea"/>
                <a:ea typeface="+mj-ea"/>
              </a:rPr>
              <a:t>THANK</a:t>
            </a:r>
          </a:p>
          <a:p>
            <a:pPr algn="ctr"/>
            <a:r>
              <a:rPr lang="en-US" altLang="ko-KR" sz="8000" dirty="0">
                <a:solidFill>
                  <a:srgbClr val="69258A"/>
                </a:solidFill>
                <a:latin typeface="+mj-ea"/>
                <a:ea typeface="+mj-ea"/>
              </a:rPr>
              <a:t>YOU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521072B-7FF0-B06E-5ADE-26BFB72D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19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994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246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>
                <a:latin typeface="+mj-ea"/>
                <a:ea typeface="+mj-ea"/>
              </a:rPr>
              <a:t>다중 회귀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1465466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dirty="0">
                <a:latin typeface="+mj-ea"/>
                <a:ea typeface="+mj-ea"/>
              </a:rPr>
              <a:t>다중 회귀</a:t>
            </a:r>
            <a:endParaRPr lang="en-US" altLang="ko-KR" sz="18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F2B29A-4091-32CF-9925-1B788AA74494}"/>
                  </a:ext>
                </a:extLst>
              </p:cNvPr>
              <p:cNvSpPr txBox="1"/>
              <p:nvPr/>
            </p:nvSpPr>
            <p:spPr>
              <a:xfrm>
                <a:off x="648001" y="1397829"/>
                <a:ext cx="10902344" cy="20002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solidFill>
                      <a:srgbClr val="69258A"/>
                    </a:solidFill>
                    <a:latin typeface="+mn-ea"/>
                  </a:rPr>
                  <a:t>여러 개의 특성을 사용한 선형 회귀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를 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j-ea"/>
                    <a:ea typeface="+mj-ea"/>
                  </a:rPr>
                  <a:t>다중 회귀</a:t>
                </a:r>
                <a:r>
                  <a:rPr lang="en-US" altLang="ko-KR" sz="1400" baseline="30000" dirty="0">
                    <a:solidFill>
                      <a:schemeClr val="tx1"/>
                    </a:solidFill>
                    <a:latin typeface="+mj-ea"/>
                    <a:ea typeface="+mj-ea"/>
                  </a:rPr>
                  <a:t>Multiple Regression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라고 부름</a:t>
                </a:r>
                <a:endParaRPr lang="en-US" altLang="ko-KR" sz="1400" dirty="0">
                  <a:solidFill>
                    <a:schemeClr val="tx1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1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개의 특성을 사용했을 때 선형 회귀 모델이 학습하는 것은 직선</a:t>
                </a:r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, 2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개의 특성을 사용하면 선형 회귀는 평면을 학습함</a:t>
                </a:r>
                <a:endParaRPr lang="en-US" altLang="ko-KR" sz="1400" dirty="0">
                  <a:solidFill>
                    <a:schemeClr val="tx1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오른쪽 그림처럼 특성이 </a:t>
                </a:r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2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개면 타깃 값과 함께 </a:t>
                </a:r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3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차원 공간을 형성하고 선형 회귀 방정식 </a:t>
                </a:r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‘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타깃 </a:t>
                </a:r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= a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 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특성</a:t>
                </a:r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1 + b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 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특성</a:t>
                </a:r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2 + 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절편</a:t>
                </a:r>
                <a:r>
                  <a:rPr lang="en-US" altLang="ko-KR" sz="1400" dirty="0">
                    <a:solidFill>
                      <a:schemeClr val="tx1"/>
                    </a:solidFill>
                    <a:latin typeface="+mn-ea"/>
                  </a:rPr>
                  <a:t>’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은 평면이 됨</a:t>
                </a:r>
                <a:endParaRPr lang="en-US" altLang="ko-KR" sz="1400" dirty="0">
                  <a:solidFill>
                    <a:schemeClr val="tx1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선형 회귀를 단순한 직선이나 평면으로 생각하여 성능이 무조건 낮다고 오해해서는 안됨</a:t>
                </a:r>
                <a:endParaRPr lang="en-US" altLang="ko-KR" sz="1400" dirty="0">
                  <a:solidFill>
                    <a:schemeClr val="tx1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특성이 많은 고차원에서는 선형 회귀가 매우 복잡한 모델을 표현할 수 있음</a:t>
                </a:r>
                <a:endParaRPr lang="en-US" altLang="ko-KR" sz="1400" dirty="0">
                  <a:solidFill>
                    <a:schemeClr val="tx1"/>
                  </a:solidFill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solidFill>
                      <a:srgbClr val="69258A"/>
                    </a:solidFill>
                    <a:latin typeface="+mn-ea"/>
                  </a:rPr>
                  <a:t>기존의 특성을 사용해 새로운 특성을 뽑아내는 작업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을 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j-ea"/>
                    <a:ea typeface="+mj-ea"/>
                  </a:rPr>
                  <a:t>특성 공학</a:t>
                </a:r>
                <a:r>
                  <a:rPr lang="en-US" altLang="ko-KR" sz="1400" baseline="30000" dirty="0">
                    <a:solidFill>
                      <a:schemeClr val="tx1"/>
                    </a:solidFill>
                    <a:latin typeface="+mj-ea"/>
                    <a:ea typeface="+mj-ea"/>
                  </a:rPr>
                  <a:t>Feature Engineering</a:t>
                </a:r>
                <a:r>
                  <a:rPr lang="ko-KR" altLang="en-US" sz="1400" dirty="0">
                    <a:solidFill>
                      <a:schemeClr val="tx1"/>
                    </a:solidFill>
                    <a:latin typeface="+mn-ea"/>
                  </a:rPr>
                  <a:t>이라고 함</a:t>
                </a:r>
                <a:endParaRPr lang="en-US" altLang="ko-KR" sz="1400" dirty="0">
                  <a:solidFill>
                    <a:schemeClr val="tx1"/>
                  </a:solidFill>
                  <a:latin typeface="+mn-ea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F2B29A-4091-32CF-9925-1B788AA74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001" y="1397829"/>
                <a:ext cx="10902344" cy="2000228"/>
              </a:xfrm>
              <a:prstGeom prst="rect">
                <a:avLst/>
              </a:prstGeom>
              <a:blipFill>
                <a:blip r:embed="rId2"/>
                <a:stretch>
                  <a:fillRect l="-56" b="-243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5" name="그룹 64">
            <a:extLst>
              <a:ext uri="{FF2B5EF4-FFF2-40B4-BE49-F238E27FC236}">
                <a16:creationId xmlns:a16="http://schemas.microsoft.com/office/drawing/2014/main" id="{87AB2205-0B10-6D9D-B678-1DE84EBF3CCF}"/>
              </a:ext>
            </a:extLst>
          </p:cNvPr>
          <p:cNvGrpSpPr/>
          <p:nvPr/>
        </p:nvGrpSpPr>
        <p:grpSpPr>
          <a:xfrm>
            <a:off x="3088275" y="4110952"/>
            <a:ext cx="6015450" cy="2067710"/>
            <a:chOff x="3020738" y="3911611"/>
            <a:chExt cx="6015450" cy="2067710"/>
          </a:xfrm>
        </p:grpSpPr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0E783BF7-3364-7717-0DE6-8BD1624DC642}"/>
                </a:ext>
              </a:extLst>
            </p:cNvPr>
            <p:cNvGrpSpPr/>
            <p:nvPr/>
          </p:nvGrpSpPr>
          <p:grpSpPr>
            <a:xfrm>
              <a:off x="3020738" y="3911611"/>
              <a:ext cx="2172851" cy="2067710"/>
              <a:chOff x="2350178" y="4000500"/>
              <a:chExt cx="2172851" cy="2067710"/>
            </a:xfrm>
          </p:grpSpPr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FA3B7490-6878-8350-3F48-C9EDBCE8BA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34640" y="4000500"/>
                <a:ext cx="0" cy="169926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B8CCA8EB-7002-9AD0-84F9-91D18F2FD8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75560" y="5440680"/>
                <a:ext cx="188976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43F795C-E33D-4E27-A191-4ACF4EABA77C}"/>
                  </a:ext>
                </a:extLst>
              </p:cNvPr>
              <p:cNvSpPr txBox="1"/>
              <p:nvPr/>
            </p:nvSpPr>
            <p:spPr>
              <a:xfrm>
                <a:off x="2350178" y="4026915"/>
                <a:ext cx="450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50"/>
                  <a:t>타깃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E0ADE27-9356-EFD2-8239-789859CAB459}"/>
                  </a:ext>
                </a:extLst>
              </p:cNvPr>
              <p:cNvSpPr txBox="1"/>
              <p:nvPr/>
            </p:nvSpPr>
            <p:spPr>
              <a:xfrm>
                <a:off x="4014556" y="5483031"/>
                <a:ext cx="508473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50" dirty="0">
                    <a:latin typeface="+mn-ea"/>
                  </a:rPr>
                  <a:t>특성</a:t>
                </a:r>
                <a:r>
                  <a:rPr lang="en-US" altLang="ko-KR" sz="1050" dirty="0">
                    <a:latin typeface="+mn-ea"/>
                  </a:rPr>
                  <a:t>1</a:t>
                </a:r>
                <a:endParaRPr lang="ko-KR" altLang="en-US" sz="1050" dirty="0">
                  <a:latin typeface="+mn-ea"/>
                </a:endParaRPr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AF7DA51D-E345-D5ED-9AD0-B3ACD6FBB519}"/>
                  </a:ext>
                </a:extLst>
              </p:cNvPr>
              <p:cNvSpPr/>
              <p:nvPr/>
            </p:nvSpPr>
            <p:spPr>
              <a:xfrm>
                <a:off x="3093721" y="4583436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DDE71C4E-332A-0D94-6AE7-91AA5CF173B7}"/>
                  </a:ext>
                </a:extLst>
              </p:cNvPr>
              <p:cNvSpPr/>
              <p:nvPr/>
            </p:nvSpPr>
            <p:spPr>
              <a:xfrm>
                <a:off x="3428999" y="4758694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22293EB2-341D-3C9D-E3B4-149FC66FB819}"/>
                  </a:ext>
                </a:extLst>
              </p:cNvPr>
              <p:cNvSpPr/>
              <p:nvPr/>
            </p:nvSpPr>
            <p:spPr>
              <a:xfrm>
                <a:off x="3718588" y="4786960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68DDDCC4-01D1-7754-BDC5-0F37B967C0AF}"/>
                  </a:ext>
                </a:extLst>
              </p:cNvPr>
              <p:cNvSpPr/>
              <p:nvPr/>
            </p:nvSpPr>
            <p:spPr>
              <a:xfrm>
                <a:off x="3810024" y="4537718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E4512446-3BC3-3F33-3BFA-EECE730DD377}"/>
                  </a:ext>
                </a:extLst>
              </p:cNvPr>
              <p:cNvSpPr/>
              <p:nvPr/>
            </p:nvSpPr>
            <p:spPr>
              <a:xfrm>
                <a:off x="4031007" y="4786960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276A00E-399E-3744-328F-98FC2178B90A}"/>
                  </a:ext>
                </a:extLst>
              </p:cNvPr>
              <p:cNvSpPr/>
              <p:nvPr/>
            </p:nvSpPr>
            <p:spPr>
              <a:xfrm>
                <a:off x="2979451" y="4890942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9A8A9051-8D33-F794-3C09-2F6CD1C8E8ED}"/>
                  </a:ext>
                </a:extLst>
              </p:cNvPr>
              <p:cNvSpPr/>
              <p:nvPr/>
            </p:nvSpPr>
            <p:spPr>
              <a:xfrm>
                <a:off x="3287444" y="5012058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1092868-10F9-38CC-2263-BECC8150524E}"/>
                  </a:ext>
                </a:extLst>
              </p:cNvPr>
              <p:cNvSpPr/>
              <p:nvPr/>
            </p:nvSpPr>
            <p:spPr>
              <a:xfrm>
                <a:off x="3581408" y="4661303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D23AA238-16E5-9BB4-16C1-1011457E06D4}"/>
                  </a:ext>
                </a:extLst>
              </p:cNvPr>
              <p:cNvSpPr/>
              <p:nvPr/>
            </p:nvSpPr>
            <p:spPr>
              <a:xfrm>
                <a:off x="4131638" y="4537718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294F976B-701B-0AB9-95A4-B019785ACD19}"/>
                  </a:ext>
                </a:extLst>
              </p:cNvPr>
              <p:cNvSpPr/>
              <p:nvPr/>
            </p:nvSpPr>
            <p:spPr>
              <a:xfrm>
                <a:off x="4223074" y="4385080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08731FEE-256F-FAF7-90E7-CC1571FAF1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64819" y="4506160"/>
                <a:ext cx="1109533" cy="59055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E44DFF41-5BD7-B1AD-ABBC-FFBC9377D28E}"/>
                  </a:ext>
                </a:extLst>
              </p:cNvPr>
              <p:cNvSpPr txBox="1"/>
              <p:nvPr/>
            </p:nvSpPr>
            <p:spPr>
              <a:xfrm>
                <a:off x="3243880" y="5814294"/>
                <a:ext cx="857927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>
                    <a:latin typeface="+mn-ea"/>
                  </a:rPr>
                  <a:t>&lt;</a:t>
                </a:r>
                <a:r>
                  <a:rPr lang="ko-KR" altLang="en-US" sz="1050" dirty="0">
                    <a:latin typeface="+mn-ea"/>
                  </a:rPr>
                  <a:t>선형회귀</a:t>
                </a:r>
                <a:r>
                  <a:rPr lang="en-US" altLang="ko-KR" sz="1050" dirty="0">
                    <a:latin typeface="+mn-ea"/>
                  </a:rPr>
                  <a:t>&gt;</a:t>
                </a:r>
                <a:endParaRPr lang="ko-KR" altLang="en-US" sz="1050" dirty="0">
                  <a:latin typeface="+mn-ea"/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6F1CAF1-D3F2-838E-2D88-32BE7FB58279}"/>
                </a:ext>
              </a:extLst>
            </p:cNvPr>
            <p:cNvGrpSpPr/>
            <p:nvPr/>
          </p:nvGrpSpPr>
          <p:grpSpPr>
            <a:xfrm>
              <a:off x="6582022" y="3916924"/>
              <a:ext cx="2454166" cy="2062397"/>
              <a:chOff x="5911462" y="4005813"/>
              <a:chExt cx="2454166" cy="2062397"/>
            </a:xfrm>
          </p:grpSpPr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7F4220CA-E995-2D33-86FC-1C3266DD0A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45678" y="4005813"/>
                <a:ext cx="0" cy="108885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318077A3-6278-9649-FDA9-5031A7F01A7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45678" y="5097249"/>
                <a:ext cx="904937" cy="26013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918F813A-3759-8F2A-4357-2687FB504F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10048" y="5094667"/>
                <a:ext cx="935629" cy="29908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E5928FA2-C967-DAE0-89BE-053B66B66DD7}"/>
                  </a:ext>
                </a:extLst>
              </p:cNvPr>
              <p:cNvSpPr txBox="1"/>
              <p:nvPr/>
            </p:nvSpPr>
            <p:spPr>
              <a:xfrm>
                <a:off x="5911462" y="5497062"/>
                <a:ext cx="508473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50" dirty="0">
                    <a:latin typeface="+mn-ea"/>
                  </a:rPr>
                  <a:t>특성</a:t>
                </a:r>
                <a:r>
                  <a:rPr lang="en-US" altLang="ko-KR" sz="1050" dirty="0">
                    <a:latin typeface="+mn-ea"/>
                  </a:rPr>
                  <a:t>1</a:t>
                </a:r>
                <a:endParaRPr lang="ko-KR" altLang="en-US" sz="1050" dirty="0">
                  <a:latin typeface="+mn-ea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59E42DC-5013-8DB9-9E4F-3624A2CE2556}"/>
                  </a:ext>
                </a:extLst>
              </p:cNvPr>
              <p:cNvSpPr txBox="1"/>
              <p:nvPr/>
            </p:nvSpPr>
            <p:spPr>
              <a:xfrm>
                <a:off x="7833110" y="5477571"/>
                <a:ext cx="53251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50" dirty="0">
                    <a:latin typeface="+mn-ea"/>
                  </a:rPr>
                  <a:t>특성</a:t>
                </a:r>
                <a:r>
                  <a:rPr lang="en-US" altLang="ko-KR" sz="1050" dirty="0">
                    <a:latin typeface="+mn-ea"/>
                  </a:rPr>
                  <a:t>2</a:t>
                </a:r>
                <a:endParaRPr lang="ko-KR" altLang="en-US" sz="1050" dirty="0">
                  <a:latin typeface="+mn-ea"/>
                </a:endParaRP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DA448DFD-80CC-9311-97FF-88C3BF66B1DF}"/>
                  </a:ext>
                </a:extLst>
              </p:cNvPr>
              <p:cNvSpPr/>
              <p:nvPr/>
            </p:nvSpPr>
            <p:spPr>
              <a:xfrm>
                <a:off x="6541451" y="4500625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378E273E-B633-91D4-1BB6-CA06CDEBF360}"/>
                  </a:ext>
                </a:extLst>
              </p:cNvPr>
              <p:cNvSpPr/>
              <p:nvPr/>
            </p:nvSpPr>
            <p:spPr>
              <a:xfrm>
                <a:off x="6876729" y="4675883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F7F4E4AC-F684-AC71-38C2-544DDCA73893}"/>
                  </a:ext>
                </a:extLst>
              </p:cNvPr>
              <p:cNvSpPr/>
              <p:nvPr/>
            </p:nvSpPr>
            <p:spPr>
              <a:xfrm>
                <a:off x="7166318" y="4704149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CB6D90EF-C191-AE67-EFE1-F3D259AE7B80}"/>
                  </a:ext>
                </a:extLst>
              </p:cNvPr>
              <p:cNvSpPr/>
              <p:nvPr/>
            </p:nvSpPr>
            <p:spPr>
              <a:xfrm>
                <a:off x="7257754" y="4454907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D45B2EC4-E565-5D03-F743-5A9CCD602E1D}"/>
                  </a:ext>
                </a:extLst>
              </p:cNvPr>
              <p:cNvSpPr/>
              <p:nvPr/>
            </p:nvSpPr>
            <p:spPr>
              <a:xfrm>
                <a:off x="7478737" y="4704149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41CEA6CC-5C79-EDD5-9F03-64D88F24B142}"/>
                  </a:ext>
                </a:extLst>
              </p:cNvPr>
              <p:cNvSpPr/>
              <p:nvPr/>
            </p:nvSpPr>
            <p:spPr>
              <a:xfrm>
                <a:off x="6427181" y="4808131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2158866B-B9BF-9FF2-D3CB-EBD4F3AE8ECF}"/>
                  </a:ext>
                </a:extLst>
              </p:cNvPr>
              <p:cNvSpPr/>
              <p:nvPr/>
            </p:nvSpPr>
            <p:spPr>
              <a:xfrm>
                <a:off x="6735174" y="4929247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379EA227-01AA-5625-F212-FB435BFBFC5D}"/>
                  </a:ext>
                </a:extLst>
              </p:cNvPr>
              <p:cNvSpPr/>
              <p:nvPr/>
            </p:nvSpPr>
            <p:spPr>
              <a:xfrm>
                <a:off x="7029138" y="4578492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D32896B9-1975-A2DF-5EC6-EF4260296429}"/>
                  </a:ext>
                </a:extLst>
              </p:cNvPr>
              <p:cNvSpPr/>
              <p:nvPr/>
            </p:nvSpPr>
            <p:spPr>
              <a:xfrm>
                <a:off x="7579368" y="4454907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6747AE19-05D7-2AE9-179D-A99C7D4B6424}"/>
                  </a:ext>
                </a:extLst>
              </p:cNvPr>
              <p:cNvSpPr/>
              <p:nvPr/>
            </p:nvSpPr>
            <p:spPr>
              <a:xfrm>
                <a:off x="7670804" y="4302269"/>
                <a:ext cx="91436" cy="9143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FA43478-D4F0-931F-2EF6-0C3ECF42727B}"/>
                  </a:ext>
                </a:extLst>
              </p:cNvPr>
              <p:cNvSpPr txBox="1"/>
              <p:nvPr/>
            </p:nvSpPr>
            <p:spPr>
              <a:xfrm>
                <a:off x="6677862" y="5814294"/>
                <a:ext cx="857927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>
                    <a:latin typeface="+mn-ea"/>
                  </a:rPr>
                  <a:t>&lt;</a:t>
                </a:r>
                <a:r>
                  <a:rPr lang="ko-KR" altLang="en-US" sz="1050" dirty="0">
                    <a:latin typeface="+mn-ea"/>
                  </a:rPr>
                  <a:t>다중회귀</a:t>
                </a:r>
                <a:r>
                  <a:rPr lang="en-US" altLang="ko-KR" sz="1050" dirty="0">
                    <a:latin typeface="+mn-ea"/>
                  </a:rPr>
                  <a:t>&gt;</a:t>
                </a:r>
                <a:endParaRPr lang="ko-KR" altLang="en-US" sz="1050" dirty="0">
                  <a:latin typeface="+mn-ea"/>
                </a:endParaRPr>
              </a:p>
            </p:txBody>
          </p:sp>
          <p:sp>
            <p:nvSpPr>
              <p:cNvPr id="48" name="평행 사변형 47">
                <a:extLst>
                  <a:ext uri="{FF2B5EF4-FFF2-40B4-BE49-F238E27FC236}">
                    <a16:creationId xmlns:a16="http://schemas.microsoft.com/office/drawing/2014/main" id="{3A65595A-19D7-F92B-2E70-656141026D44}"/>
                  </a:ext>
                </a:extLst>
              </p:cNvPr>
              <p:cNvSpPr/>
              <p:nvPr/>
            </p:nvSpPr>
            <p:spPr>
              <a:xfrm rot="21202404">
                <a:off x="6383552" y="4528425"/>
                <a:ext cx="1524249" cy="284753"/>
              </a:xfrm>
              <a:prstGeom prst="parallelogram">
                <a:avLst>
                  <a:gd name="adj" fmla="val 135878"/>
                </a:avLst>
              </a:prstGeom>
              <a:noFill/>
              <a:ln w="127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00A85B2-C3B5-4F7A-4D78-BF3C2CA87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214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1685077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데이터 준비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9674443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j-ea"/>
                <a:ea typeface="+mj-ea"/>
              </a:rPr>
              <a:t>판다스</a:t>
            </a:r>
            <a:r>
              <a:rPr lang="en-US" altLang="ko-KR" sz="1400" baseline="30000" dirty="0">
                <a:latin typeface="+mj-ea"/>
                <a:ea typeface="+mj-ea"/>
              </a:rPr>
              <a:t>Pandas</a:t>
            </a:r>
            <a:r>
              <a:rPr lang="ko-KR" altLang="en-US" sz="1400" dirty="0">
                <a:latin typeface="+mn-ea"/>
              </a:rPr>
              <a:t>는 유명한 데이터 분석 라이브러리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j-ea"/>
                <a:ea typeface="+mj-ea"/>
              </a:rPr>
              <a:t>데이터프레임</a:t>
            </a:r>
            <a:r>
              <a:rPr lang="en-US" altLang="ko-KR" sz="1400" baseline="30000" dirty="0" err="1">
                <a:latin typeface="+mj-ea"/>
                <a:ea typeface="+mj-ea"/>
              </a:rPr>
              <a:t>Dataframe</a:t>
            </a:r>
            <a:r>
              <a:rPr lang="ko-KR" altLang="en-US" sz="1400" dirty="0">
                <a:latin typeface="+mn-ea"/>
              </a:rPr>
              <a:t>은 </a:t>
            </a:r>
            <a:r>
              <a:rPr lang="ko-KR" altLang="en-US" sz="1400" dirty="0" err="1">
                <a:latin typeface="+mn-ea"/>
              </a:rPr>
              <a:t>판다스의</a:t>
            </a:r>
            <a:r>
              <a:rPr lang="ko-KR" altLang="en-US" sz="1400" dirty="0">
                <a:latin typeface="+mn-ea"/>
              </a:rPr>
              <a:t> 핵심 데이터 구조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판다스를</a:t>
            </a:r>
            <a:r>
              <a:rPr lang="ko-KR" altLang="en-US" sz="1400" dirty="0">
                <a:latin typeface="+mn-ea"/>
              </a:rPr>
              <a:t> 사용해 농어 데이터를 인터넷에서 다운받아 데이터프레임에 저장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넘파이</a:t>
            </a:r>
            <a:r>
              <a:rPr lang="ko-KR" altLang="en-US" sz="1400" dirty="0">
                <a:latin typeface="+mn-ea"/>
              </a:rPr>
              <a:t> 배열로 변환하여 선형 회귀 모델을 훈련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판다스의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read_csv</a:t>
            </a:r>
            <a:r>
              <a:rPr lang="en-US" altLang="ko-KR" sz="1400" dirty="0">
                <a:latin typeface="+mj-ea"/>
                <a:ea typeface="+mj-ea"/>
              </a:rPr>
              <a:t>() </a:t>
            </a:r>
            <a:r>
              <a:rPr lang="ko-KR" altLang="en-US" sz="1400" dirty="0">
                <a:latin typeface="+mn-ea"/>
              </a:rPr>
              <a:t>함수에 주소를 넣어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데이터프레임</a:t>
            </a:r>
            <a:r>
              <a:rPr lang="ko-KR" altLang="en-US" sz="1400" dirty="0">
                <a:latin typeface="+mn-ea"/>
              </a:rPr>
              <a:t>을 만들고</a:t>
            </a:r>
            <a:r>
              <a:rPr lang="en-US" altLang="ko-KR" sz="1400" dirty="0">
                <a:latin typeface="+mn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to_numpy</a:t>
            </a:r>
            <a:r>
              <a:rPr lang="en-US" altLang="ko-KR" sz="1400" dirty="0">
                <a:latin typeface="+mj-ea"/>
                <a:ea typeface="+mj-ea"/>
              </a:rPr>
              <a:t>() </a:t>
            </a:r>
            <a:r>
              <a:rPr lang="ko-KR" altLang="en-US" sz="1400" dirty="0">
                <a:latin typeface="+mn-ea"/>
              </a:rPr>
              <a:t>메서드를 사용해 </a:t>
            </a:r>
            <a:r>
              <a:rPr lang="ko-KR" altLang="en-US" sz="1400" dirty="0" err="1">
                <a:solidFill>
                  <a:srgbClr val="69258A"/>
                </a:solidFill>
                <a:latin typeface="+mn-ea"/>
              </a:rPr>
              <a:t>넘파이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 배열</a:t>
            </a:r>
            <a:r>
              <a:rPr lang="ko-KR" altLang="en-US" sz="1400" dirty="0">
                <a:latin typeface="+mn-ea"/>
              </a:rPr>
              <a:t>로 </a:t>
            </a:r>
            <a:r>
              <a:rPr lang="ko-KR" altLang="en-US" sz="1400" dirty="0" err="1">
                <a:latin typeface="+mn-ea"/>
              </a:rPr>
              <a:t>바꿔줌</a:t>
            </a:r>
            <a:endParaRPr lang="en-US" altLang="ko-KR" sz="14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A8A64-A300-E386-7C9B-D1311F900F27}"/>
              </a:ext>
            </a:extLst>
          </p:cNvPr>
          <p:cNvSpPr txBox="1"/>
          <p:nvPr/>
        </p:nvSpPr>
        <p:spPr>
          <a:xfrm>
            <a:off x="192228" y="100159"/>
            <a:ext cx="27206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데이터 준비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F05BE-5345-6739-7C8D-007D4AED3BBD}"/>
              </a:ext>
            </a:extLst>
          </p:cNvPr>
          <p:cNvSpPr txBox="1"/>
          <p:nvPr/>
        </p:nvSpPr>
        <p:spPr>
          <a:xfrm>
            <a:off x="1106226" y="2488359"/>
            <a:ext cx="9934130" cy="95410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pandas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as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pd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df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pd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read_csv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>
                <a:solidFill>
                  <a:srgbClr val="CE917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'https://bit.ly/</a:t>
            </a:r>
            <a:r>
              <a:rPr lang="en-US" altLang="ko-KR" sz="1400" dirty="0" err="1">
                <a:solidFill>
                  <a:srgbClr val="CE917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perch_csv</a:t>
            </a:r>
            <a:r>
              <a:rPr lang="en-US" altLang="ko-KR" sz="1400" dirty="0">
                <a:solidFill>
                  <a:srgbClr val="CE917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perch_full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df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to_numpy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</a:p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perch_full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1ACE8-57F3-2F5E-45EE-F57CB3AA9C2B}"/>
              </a:ext>
            </a:extLst>
          </p:cNvPr>
          <p:cNvSpPr txBox="1"/>
          <p:nvPr/>
        </p:nvSpPr>
        <p:spPr>
          <a:xfrm>
            <a:off x="1106226" y="3618659"/>
            <a:ext cx="9934130" cy="138499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</a:t>
            </a:r>
          </a:p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[[ 8.4 2.11 1.41] </a:t>
            </a:r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[13.7 3.53 2. ] </a:t>
            </a:r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[15. 3.82 2.43]</a:t>
            </a:r>
          </a:p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...</a:t>
            </a:r>
          </a:p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[44. 12.49 7.6 ]]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2D509C-35BB-B87B-F81D-B0491A4E0743}"/>
              </a:ext>
            </a:extLst>
          </p:cNvPr>
          <p:cNvSpPr txBox="1"/>
          <p:nvPr/>
        </p:nvSpPr>
        <p:spPr>
          <a:xfrm>
            <a:off x="648001" y="5179847"/>
            <a:ext cx="9517349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타깃 데이터는 이전과 동일한 방식으로 준비하고 </a:t>
            </a:r>
            <a:r>
              <a:rPr lang="en-US" altLang="ko-KR" sz="1400" dirty="0" err="1">
                <a:latin typeface="+mn-ea"/>
              </a:rPr>
              <a:t>perch_full</a:t>
            </a:r>
            <a:r>
              <a:rPr lang="ko-KR" altLang="en-US" sz="1400" dirty="0">
                <a:latin typeface="+mn-ea"/>
              </a:rPr>
              <a:t>과 </a:t>
            </a:r>
            <a:r>
              <a:rPr lang="en-US" altLang="ko-KR" sz="1400" dirty="0" err="1">
                <a:latin typeface="+mn-ea"/>
              </a:rPr>
              <a:t>perch_weight</a:t>
            </a:r>
            <a:r>
              <a:rPr lang="ko-KR" altLang="en-US" sz="1400" dirty="0">
                <a:latin typeface="+mn-ea"/>
              </a:rPr>
              <a:t>를 훈련 세트와 테스트 세트로 나누어 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741B12-5B31-1E61-92EB-2146E1922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2116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234391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사이킷런의</a:t>
            </a:r>
            <a:r>
              <a:rPr lang="ko-KR" altLang="en-US" sz="1800" dirty="0">
                <a:latin typeface="+mj-ea"/>
                <a:ea typeface="+mj-ea"/>
              </a:rPr>
              <a:t> 변환기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5591595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사이킷런은</a:t>
            </a:r>
            <a:r>
              <a:rPr lang="ko-KR" altLang="en-US" sz="1400" dirty="0">
                <a:latin typeface="+mn-ea"/>
              </a:rPr>
              <a:t> 특성을 만들거나 전처리하기 위한 다양한 클래스를 제공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사이킷런에서는</a:t>
            </a:r>
            <a:r>
              <a:rPr lang="ko-KR" altLang="en-US" sz="1400" dirty="0">
                <a:latin typeface="+mn-ea"/>
              </a:rPr>
              <a:t> 이런 클래스를 </a:t>
            </a:r>
            <a:r>
              <a:rPr lang="ko-KR" altLang="en-US" sz="1400" dirty="0">
                <a:latin typeface="+mj-ea"/>
                <a:ea typeface="+mj-ea"/>
              </a:rPr>
              <a:t>변환기</a:t>
            </a:r>
            <a:r>
              <a:rPr lang="en-US" altLang="ko-KR" sz="1400" baseline="30000" dirty="0">
                <a:latin typeface="+mj-ea"/>
                <a:ea typeface="+mj-ea"/>
              </a:rPr>
              <a:t>Transformer</a:t>
            </a:r>
            <a:r>
              <a:rPr lang="ko-KR" altLang="en-US" sz="1400" dirty="0">
                <a:latin typeface="+mn-ea"/>
              </a:rPr>
              <a:t>라고 부름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F05BE-5345-6739-7C8D-007D4AED3BBD}"/>
              </a:ext>
            </a:extLst>
          </p:cNvPr>
          <p:cNvSpPr txBox="1"/>
          <p:nvPr/>
        </p:nvSpPr>
        <p:spPr>
          <a:xfrm>
            <a:off x="1106226" y="2208959"/>
            <a:ext cx="9934130" cy="95410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sklearn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preprocessing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PolynomialFeatures</a:t>
            </a:r>
            <a:endParaRPr lang="en-US" altLang="ko-KR" sz="1400" dirty="0">
              <a:solidFill>
                <a:srgbClr val="4EC9B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PolynomialFeatures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([[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]])</a:t>
            </a:r>
          </a:p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transform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([[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1ACE8-57F3-2F5E-45EE-F57CB3AA9C2B}"/>
              </a:ext>
            </a:extLst>
          </p:cNvPr>
          <p:cNvSpPr txBox="1"/>
          <p:nvPr/>
        </p:nvSpPr>
        <p:spPr>
          <a:xfrm>
            <a:off x="1106226" y="3345609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[[1. 2. 3. 4. 6. 9.]]</a:t>
            </a:r>
            <a:endParaRPr lang="ko-KR" alt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2D509C-35BB-B87B-F81D-B0491A4E0743}"/>
              </a:ext>
            </a:extLst>
          </p:cNvPr>
          <p:cNvSpPr txBox="1"/>
          <p:nvPr/>
        </p:nvSpPr>
        <p:spPr>
          <a:xfrm>
            <a:off x="648001" y="3914075"/>
            <a:ext cx="8776762" cy="16770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fit() </a:t>
            </a:r>
            <a:r>
              <a:rPr lang="ko-KR" altLang="en-US" sz="1400" dirty="0">
                <a:latin typeface="+mn-ea"/>
              </a:rPr>
              <a:t>메서드는 새롭게 만들 특성 조합을 찾고 </a:t>
            </a:r>
            <a:r>
              <a:rPr lang="en-US" altLang="ko-KR" sz="1400" dirty="0">
                <a:latin typeface="+mn-ea"/>
              </a:rPr>
              <a:t>transform() </a:t>
            </a:r>
            <a:r>
              <a:rPr lang="ko-KR" altLang="en-US" sz="1400" dirty="0">
                <a:latin typeface="+mn-ea"/>
              </a:rPr>
              <a:t>메서드는 실제로 데이터를 변환함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변환기는 </a:t>
            </a:r>
            <a:r>
              <a:rPr lang="ko-KR" altLang="en-US" sz="1400" dirty="0">
                <a:highlight>
                  <a:srgbClr val="FFFF00"/>
                </a:highlight>
                <a:latin typeface="+mn-ea"/>
              </a:rPr>
              <a:t>타깃 데이터 없이 입력 데이터를 변환함</a:t>
            </a:r>
            <a:endParaRPr lang="en-US" altLang="ko-KR" sz="1400" dirty="0">
              <a:highlight>
                <a:srgbClr val="FFFF00"/>
              </a:highlight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따라서 모델 클래스와는 다르게 </a:t>
            </a:r>
            <a:r>
              <a:rPr lang="en-US" altLang="ko-KR" sz="1400" dirty="0">
                <a:latin typeface="+mn-ea"/>
              </a:rPr>
              <a:t>fit() </a:t>
            </a:r>
            <a:r>
              <a:rPr lang="ko-KR" altLang="en-US" sz="1400" dirty="0">
                <a:latin typeface="+mn-ea"/>
              </a:rPr>
              <a:t>메서드에 입력 데이터만 전달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즉 여기에서는 </a:t>
            </a:r>
            <a:r>
              <a:rPr lang="en-US" altLang="ko-KR" sz="1400" dirty="0">
                <a:latin typeface="+mn-ea"/>
              </a:rPr>
              <a:t>2</a:t>
            </a:r>
            <a:r>
              <a:rPr lang="ko-KR" altLang="en-US" sz="1400" dirty="0">
                <a:latin typeface="+mn-ea"/>
              </a:rPr>
              <a:t>개의 특성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원소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을 가진 샘플 </a:t>
            </a:r>
            <a:r>
              <a:rPr lang="en-US" altLang="ko-KR" sz="1400" dirty="0">
                <a:latin typeface="+mn-ea"/>
              </a:rPr>
              <a:t>[2, 3]</a:t>
            </a:r>
            <a:r>
              <a:rPr lang="ko-KR" altLang="en-US" sz="1400" dirty="0">
                <a:latin typeface="+mn-ea"/>
              </a:rPr>
              <a:t>이 </a:t>
            </a:r>
            <a:r>
              <a:rPr lang="en-US" altLang="ko-KR" sz="1400" dirty="0">
                <a:latin typeface="+mn-ea"/>
              </a:rPr>
              <a:t>6</a:t>
            </a:r>
            <a:r>
              <a:rPr lang="ko-KR" altLang="en-US" sz="1400" dirty="0">
                <a:latin typeface="+mn-ea"/>
              </a:rPr>
              <a:t>개의 특성을 가진 샘플 </a:t>
            </a:r>
            <a:r>
              <a:rPr lang="en-US" altLang="ko-KR" sz="1400" dirty="0">
                <a:latin typeface="+mn-ea"/>
              </a:rPr>
              <a:t>[1. 2. 3. 4. 6. 9.]</a:t>
            </a:r>
            <a:r>
              <a:rPr lang="ko-KR" altLang="en-US" sz="1400" dirty="0">
                <a:latin typeface="+mn-ea"/>
              </a:rPr>
              <a:t>로 바뀜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j-ea"/>
                <a:ea typeface="+mj-ea"/>
              </a:rPr>
              <a:t>PolynomialFeatures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n-ea"/>
              </a:rPr>
              <a:t>클래스는 기본적으로 </a:t>
            </a:r>
            <a:r>
              <a:rPr lang="ko-KR" altLang="en-US" sz="1400" dirty="0">
                <a:solidFill>
                  <a:srgbClr val="69258A"/>
                </a:solidFill>
                <a:latin typeface="+mn-ea"/>
              </a:rPr>
              <a:t>각 특성을 제곱한 항을 추가하고 특성끼리 서로 곱한 항을 추가</a:t>
            </a:r>
            <a:r>
              <a:rPr lang="ko-KR" altLang="en-US" sz="1400" dirty="0">
                <a:latin typeface="+mn-ea"/>
              </a:rPr>
              <a:t>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F3CC06-7CA4-32DF-ABC8-79F46FF213B9}"/>
              </a:ext>
            </a:extLst>
          </p:cNvPr>
          <p:cNvSpPr txBox="1"/>
          <p:nvPr/>
        </p:nvSpPr>
        <p:spPr>
          <a:xfrm>
            <a:off x="192228" y="100159"/>
            <a:ext cx="3895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사이킷런의</a:t>
            </a:r>
            <a:r>
              <a:rPr lang="ko-KR" altLang="en-US" sz="3200" dirty="0">
                <a:latin typeface="+mj-ea"/>
                <a:ea typeface="+mj-ea"/>
              </a:rPr>
              <a:t> 변환기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B711BD-CCCD-13CD-2562-661F13093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4389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234391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사이킷런의</a:t>
            </a:r>
            <a:r>
              <a:rPr lang="ko-KR" altLang="en-US" sz="1800" dirty="0">
                <a:latin typeface="+mj-ea"/>
                <a:ea typeface="+mj-ea"/>
              </a:rPr>
              <a:t> 변환기</a:t>
            </a:r>
            <a:endParaRPr lang="en-US" altLang="ko-KR" sz="1800" dirty="0"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F2B29A-4091-32CF-9925-1B788AA74494}"/>
                  </a:ext>
                </a:extLst>
              </p:cNvPr>
              <p:cNvSpPr txBox="1"/>
              <p:nvPr/>
            </p:nvSpPr>
            <p:spPr>
              <a:xfrm>
                <a:off x="648001" y="1397829"/>
                <a:ext cx="7895110" cy="13538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무게 </a:t>
                </a:r>
                <a:r>
                  <a:rPr lang="en-US" altLang="ko-KR" sz="1400" dirty="0">
                    <a:latin typeface="+mn-ea"/>
                  </a:rPr>
                  <a:t>= a </a:t>
                </a:r>
                <a14:m>
                  <m:oMath xmlns:m="http://schemas.openxmlformats.org/officeDocument/2006/math">
                    <m:r>
                      <a:rPr lang="en-US" altLang="ko-KR" sz="1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400" dirty="0">
                    <a:latin typeface="+mn-ea"/>
                  </a:rPr>
                  <a:t> </a:t>
                </a:r>
                <a:r>
                  <a:rPr lang="ko-KR" altLang="en-US" sz="1400" dirty="0">
                    <a:latin typeface="+mn-ea"/>
                  </a:rPr>
                  <a:t>길이 </a:t>
                </a:r>
                <a:r>
                  <a:rPr lang="en-US" altLang="ko-KR" sz="1400" dirty="0">
                    <a:latin typeface="+mn-ea"/>
                  </a:rPr>
                  <a:t>+ b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400" dirty="0">
                    <a:latin typeface="+mn-ea"/>
                  </a:rPr>
                  <a:t> </a:t>
                </a:r>
                <a:r>
                  <a:rPr lang="ko-KR" altLang="en-US" sz="1400" dirty="0">
                    <a:latin typeface="+mn-ea"/>
                  </a:rPr>
                  <a:t>높이 </a:t>
                </a:r>
                <a:r>
                  <a:rPr lang="en-US" altLang="ko-KR" sz="1400" dirty="0">
                    <a:latin typeface="+mn-ea"/>
                  </a:rPr>
                  <a:t>+ c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400" dirty="0">
                    <a:latin typeface="+mn-ea"/>
                  </a:rPr>
                  <a:t> </a:t>
                </a:r>
                <a:r>
                  <a:rPr lang="ko-KR" altLang="en-US" sz="1400" dirty="0">
                    <a:latin typeface="+mn-ea"/>
                  </a:rPr>
                  <a:t>두께 </a:t>
                </a:r>
                <a:r>
                  <a:rPr lang="en-US" altLang="ko-KR" sz="1400" dirty="0">
                    <a:latin typeface="+mn-ea"/>
                  </a:rPr>
                  <a:t>+ d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sz="1400" dirty="0">
                    <a:latin typeface="+mn-ea"/>
                  </a:rPr>
                  <a:t> 1</a:t>
                </a: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사실 선형 방정식의 절편을 항상 값이 </a:t>
                </a:r>
                <a:r>
                  <a:rPr lang="en-US" altLang="ko-KR" sz="1400" dirty="0">
                    <a:latin typeface="+mn-ea"/>
                  </a:rPr>
                  <a:t>1</a:t>
                </a:r>
                <a:r>
                  <a:rPr lang="ko-KR" altLang="en-US" sz="1400" dirty="0">
                    <a:latin typeface="+mn-ea"/>
                  </a:rPr>
                  <a:t>인 특성과 곱해지는 계수라고 볼 수 있음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이렇게 보면 특성은 </a:t>
                </a:r>
                <a:r>
                  <a:rPr lang="en-US" altLang="ko-KR" sz="1400" dirty="0">
                    <a:latin typeface="+mn-ea"/>
                  </a:rPr>
                  <a:t>(</a:t>
                </a:r>
                <a:r>
                  <a:rPr lang="ko-KR" altLang="en-US" sz="1400" dirty="0">
                    <a:latin typeface="+mn-ea"/>
                  </a:rPr>
                  <a:t>길이</a:t>
                </a:r>
                <a:r>
                  <a:rPr lang="en-US" altLang="ko-KR" sz="1400" dirty="0">
                    <a:latin typeface="+mn-ea"/>
                  </a:rPr>
                  <a:t>, </a:t>
                </a:r>
                <a:r>
                  <a:rPr lang="ko-KR" altLang="en-US" sz="1400" dirty="0">
                    <a:latin typeface="+mn-ea"/>
                  </a:rPr>
                  <a:t>높이</a:t>
                </a:r>
                <a:r>
                  <a:rPr lang="en-US" altLang="ko-KR" sz="1400" dirty="0">
                    <a:latin typeface="+mn-ea"/>
                  </a:rPr>
                  <a:t>, </a:t>
                </a:r>
                <a:r>
                  <a:rPr lang="ko-KR" altLang="en-US" sz="1400" dirty="0">
                    <a:latin typeface="+mn-ea"/>
                  </a:rPr>
                  <a:t>두께</a:t>
                </a:r>
                <a:r>
                  <a:rPr lang="en-US" altLang="ko-KR" sz="1400" dirty="0">
                    <a:latin typeface="+mn-ea"/>
                  </a:rPr>
                  <a:t>, 1)</a:t>
                </a:r>
                <a:r>
                  <a:rPr lang="ko-KR" altLang="en-US" sz="1400" dirty="0">
                    <a:latin typeface="+mn-ea"/>
                  </a:rPr>
                  <a:t>이 되지만 </a:t>
                </a:r>
                <a:r>
                  <a:rPr lang="ko-KR" altLang="en-US" sz="1400" dirty="0" err="1">
                    <a:latin typeface="+mn-ea"/>
                  </a:rPr>
                  <a:t>사이킷런의</a:t>
                </a:r>
                <a:r>
                  <a:rPr lang="ko-KR" altLang="en-US" sz="1400" dirty="0">
                    <a:latin typeface="+mn-ea"/>
                  </a:rPr>
                  <a:t> 선형 모델은 자동으로 절편을 추가함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1400" dirty="0" err="1">
                    <a:latin typeface="+mn-ea"/>
                  </a:rPr>
                  <a:t>include_bias</a:t>
                </a:r>
                <a:r>
                  <a:rPr lang="en-US" altLang="ko-KR" sz="1400" dirty="0">
                    <a:latin typeface="+mn-ea"/>
                  </a:rPr>
                  <a:t> = False</a:t>
                </a:r>
                <a:r>
                  <a:rPr lang="ko-KR" altLang="en-US" sz="1400" dirty="0">
                    <a:latin typeface="+mn-ea"/>
                  </a:rPr>
                  <a:t>로 지정하여 다시 특성을 변환</a:t>
                </a:r>
                <a:endParaRPr lang="en-US" altLang="ko-KR" sz="1400" dirty="0">
                  <a:latin typeface="+mn-ea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F2B29A-4091-32CF-9925-1B788AA74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001" y="1397829"/>
                <a:ext cx="7895110" cy="1353897"/>
              </a:xfrm>
              <a:prstGeom prst="rect">
                <a:avLst/>
              </a:prstGeom>
              <a:blipFill>
                <a:blip r:embed="rId2"/>
                <a:stretch>
                  <a:fillRect l="-77" b="-40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57F05BE-5345-6739-7C8D-007D4AED3BBD}"/>
              </a:ext>
            </a:extLst>
          </p:cNvPr>
          <p:cNvSpPr txBox="1"/>
          <p:nvPr/>
        </p:nvSpPr>
        <p:spPr>
          <a:xfrm>
            <a:off x="1106226" y="2824909"/>
            <a:ext cx="9934130" cy="738664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PolynomialFeatures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include_bias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569CD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([[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]])</a:t>
            </a:r>
          </a:p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transform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([[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]]))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1ACE8-57F3-2F5E-45EE-F57CB3AA9C2B}"/>
              </a:ext>
            </a:extLst>
          </p:cNvPr>
          <p:cNvSpPr txBox="1"/>
          <p:nvPr/>
        </p:nvSpPr>
        <p:spPr>
          <a:xfrm>
            <a:off x="1106226" y="3754711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[[2. 3. 4. 6. 9.]]</a:t>
            </a:r>
            <a:endParaRPr lang="ko-KR" alt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F3CC06-7CA4-32DF-ABC8-79F46FF213B9}"/>
              </a:ext>
            </a:extLst>
          </p:cNvPr>
          <p:cNvSpPr txBox="1"/>
          <p:nvPr/>
        </p:nvSpPr>
        <p:spPr>
          <a:xfrm>
            <a:off x="192228" y="100159"/>
            <a:ext cx="3895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사이킷런의</a:t>
            </a:r>
            <a:r>
              <a:rPr lang="ko-KR" altLang="en-US" sz="3200" dirty="0">
                <a:latin typeface="+mj-ea"/>
                <a:ea typeface="+mj-ea"/>
              </a:rPr>
              <a:t> 변환기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465D2D-84F1-5E1B-2DBD-37A5972D0652}"/>
              </a:ext>
            </a:extLst>
          </p:cNvPr>
          <p:cNvSpPr txBox="1"/>
          <p:nvPr/>
        </p:nvSpPr>
        <p:spPr>
          <a:xfrm>
            <a:off x="1015307" y="4106275"/>
            <a:ext cx="9717725" cy="3427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나눔스퀘어 네오 Regular" panose="00000500000000000000" pitchFamily="2" charset="-127"/>
              <a:buChar char="※"/>
            </a:pPr>
            <a:r>
              <a:rPr lang="en-US" altLang="ko-KR" sz="1200" dirty="0" err="1">
                <a:latin typeface="+mn-ea"/>
              </a:rPr>
              <a:t>include_bias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=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False</a:t>
            </a:r>
            <a:r>
              <a:rPr lang="ko-KR" altLang="en-US" sz="1200" dirty="0">
                <a:latin typeface="+mn-ea"/>
              </a:rPr>
              <a:t>로 지정하지 않아도 </a:t>
            </a:r>
            <a:r>
              <a:rPr lang="ko-KR" altLang="en-US" sz="1200" dirty="0" err="1">
                <a:latin typeface="+mn-ea"/>
              </a:rPr>
              <a:t>시이킷런</a:t>
            </a:r>
            <a:r>
              <a:rPr lang="ko-KR" altLang="en-US" sz="1200" dirty="0">
                <a:latin typeface="+mn-ea"/>
              </a:rPr>
              <a:t> 모델은 자동으로 특성에 추가된 절편 항을 무시하지만 혼돈을 피하기 위해 명시적으로 지정</a:t>
            </a:r>
            <a:endParaRPr lang="en-US" altLang="ko-KR" sz="12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AF8C6B-C7D7-33B6-6760-4EBFF07AB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3498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234391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사이킷런의</a:t>
            </a:r>
            <a:r>
              <a:rPr lang="ko-KR" altLang="en-US" sz="1800" dirty="0">
                <a:latin typeface="+mj-ea"/>
                <a:ea typeface="+mj-ea"/>
              </a:rPr>
              <a:t> 변환기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9022022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 방식으로 </a:t>
            </a:r>
            <a:r>
              <a:rPr lang="en-US" altLang="ko-KR" sz="1400" dirty="0" err="1">
                <a:latin typeface="+mn-ea"/>
              </a:rPr>
              <a:t>train_input</a:t>
            </a:r>
            <a:r>
              <a:rPr lang="ko-KR" altLang="en-US" sz="1400" dirty="0">
                <a:latin typeface="+mn-ea"/>
              </a:rPr>
              <a:t>에 적용하고</a:t>
            </a:r>
            <a:r>
              <a:rPr lang="en-US" altLang="ko-KR" sz="1400" dirty="0">
                <a:latin typeface="+mn-ea"/>
              </a:rPr>
              <a:t>, </a:t>
            </a:r>
            <a:r>
              <a:rPr lang="en-US" altLang="ko-KR" sz="1400" dirty="0" err="1">
                <a:latin typeface="+mn-ea"/>
              </a:rPr>
              <a:t>train_input</a:t>
            </a:r>
            <a:r>
              <a:rPr lang="ko-KR" altLang="en-US" sz="1400" dirty="0">
                <a:latin typeface="+mn-ea"/>
              </a:rPr>
              <a:t>을 변환한 데이터를 </a:t>
            </a:r>
            <a:r>
              <a:rPr lang="en-US" altLang="ko-KR" sz="1400" dirty="0" err="1">
                <a:latin typeface="+mn-ea"/>
              </a:rPr>
              <a:t>train_poly</a:t>
            </a:r>
            <a:r>
              <a:rPr lang="ko-KR" altLang="en-US" sz="1400" dirty="0">
                <a:latin typeface="+mn-ea"/>
              </a:rPr>
              <a:t>에 저장하고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배열의 크기 확인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F05BE-5345-6739-7C8D-007D4AED3BBD}"/>
              </a:ext>
            </a:extLst>
          </p:cNvPr>
          <p:cNvSpPr txBox="1"/>
          <p:nvPr/>
        </p:nvSpPr>
        <p:spPr>
          <a:xfrm>
            <a:off x="1106226" y="1859709"/>
            <a:ext cx="9934130" cy="95410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PolynomialFeatures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include_bias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569CD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train_input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transform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train_input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shape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1ACE8-57F3-2F5E-45EE-F57CB3AA9C2B}"/>
              </a:ext>
            </a:extLst>
          </p:cNvPr>
          <p:cNvSpPr txBox="1"/>
          <p:nvPr/>
        </p:nvSpPr>
        <p:spPr>
          <a:xfrm>
            <a:off x="1106226" y="2998380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(42, 9)</a:t>
            </a:r>
            <a:endParaRPr lang="ko-KR" alt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F3CC06-7CA4-32DF-ABC8-79F46FF213B9}"/>
              </a:ext>
            </a:extLst>
          </p:cNvPr>
          <p:cNvSpPr txBox="1"/>
          <p:nvPr/>
        </p:nvSpPr>
        <p:spPr>
          <a:xfrm>
            <a:off x="192228" y="100159"/>
            <a:ext cx="3895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사이킷런의</a:t>
            </a:r>
            <a:r>
              <a:rPr lang="ko-KR" altLang="en-US" sz="3200" dirty="0">
                <a:latin typeface="+mj-ea"/>
                <a:ea typeface="+mj-ea"/>
              </a:rPr>
              <a:t> 변환기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DA6D42-442F-6B47-9160-3FD09D9A6A11}"/>
              </a:ext>
            </a:extLst>
          </p:cNvPr>
          <p:cNvSpPr txBox="1"/>
          <p:nvPr/>
        </p:nvSpPr>
        <p:spPr>
          <a:xfrm>
            <a:off x="648001" y="3487251"/>
            <a:ext cx="8133958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PolynomialFeatures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클래스는 </a:t>
            </a:r>
            <a:r>
              <a:rPr lang="en-US" altLang="ko-KR" sz="1400" dirty="0">
                <a:latin typeface="+mn-ea"/>
              </a:rPr>
              <a:t>9</a:t>
            </a:r>
            <a:r>
              <a:rPr lang="ko-KR" altLang="en-US" sz="1400" dirty="0">
                <a:latin typeface="+mn-ea"/>
              </a:rPr>
              <a:t>개의 특성이 어떻게 만들어졌는지 확인하는 아주 좋은 방법을 제공</a:t>
            </a:r>
            <a:endParaRPr lang="en-US" altLang="ko-KR" sz="14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C1A94F-92E1-43D9-1D8C-010E74540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0678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2343911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 err="1">
                <a:latin typeface="+mj-ea"/>
                <a:ea typeface="+mj-ea"/>
              </a:rPr>
              <a:t>사이킷런의</a:t>
            </a:r>
            <a:r>
              <a:rPr lang="ko-KR" altLang="en-US" sz="1800" dirty="0">
                <a:latin typeface="+mj-ea"/>
                <a:ea typeface="+mj-ea"/>
              </a:rPr>
              <a:t> 변환기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9769021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다음처럼 </a:t>
            </a:r>
            <a:r>
              <a:rPr lang="en-US" altLang="ko-KR" sz="1400" dirty="0" err="1">
                <a:latin typeface="+mn-ea"/>
              </a:rPr>
              <a:t>get_feature_names_out</a:t>
            </a:r>
            <a:r>
              <a:rPr lang="en-US" altLang="ko-KR" sz="1400" dirty="0">
                <a:latin typeface="+mn-ea"/>
              </a:rPr>
              <a:t>() </a:t>
            </a:r>
            <a:r>
              <a:rPr lang="ko-KR" altLang="en-US" sz="1400" dirty="0">
                <a:latin typeface="+mn-ea"/>
              </a:rPr>
              <a:t>메서드를 호출하면 </a:t>
            </a:r>
            <a:r>
              <a:rPr lang="en-US" altLang="ko-KR" sz="1400" dirty="0">
                <a:latin typeface="+mn-ea"/>
              </a:rPr>
              <a:t>9</a:t>
            </a:r>
            <a:r>
              <a:rPr lang="ko-KR" altLang="en-US" sz="1400" dirty="0">
                <a:latin typeface="+mn-ea"/>
              </a:rPr>
              <a:t>개의 특성이 각각 어떤 입력의 조합으로 만들어졌는지 알려줌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F05BE-5345-6739-7C8D-007D4AED3BBD}"/>
              </a:ext>
            </a:extLst>
          </p:cNvPr>
          <p:cNvSpPr txBox="1"/>
          <p:nvPr/>
        </p:nvSpPr>
        <p:spPr>
          <a:xfrm>
            <a:off x="1106226" y="1859709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get_feature_names_out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1ACE8-57F3-2F5E-45EE-F57CB3AA9C2B}"/>
              </a:ext>
            </a:extLst>
          </p:cNvPr>
          <p:cNvSpPr txBox="1"/>
          <p:nvPr/>
        </p:nvSpPr>
        <p:spPr>
          <a:xfrm>
            <a:off x="1106226" y="2326963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array(['x0', 'x1', 'x2', 'x0^2', 'x0 x1', 'x0 x2', 'x1^2', 'x1 x2', 'x2^2'], 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dtype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=object)</a:t>
            </a:r>
            <a:endParaRPr lang="ko-KR" alt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F3CC06-7CA4-32DF-ABC8-79F46FF213B9}"/>
              </a:ext>
            </a:extLst>
          </p:cNvPr>
          <p:cNvSpPr txBox="1"/>
          <p:nvPr/>
        </p:nvSpPr>
        <p:spPr>
          <a:xfrm>
            <a:off x="192228" y="100159"/>
            <a:ext cx="3895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 err="1">
                <a:latin typeface="+mj-ea"/>
                <a:ea typeface="+mj-ea"/>
              </a:rPr>
              <a:t>사이킷런의</a:t>
            </a:r>
            <a:r>
              <a:rPr lang="ko-KR" altLang="en-US" sz="3200" dirty="0">
                <a:latin typeface="+mj-ea"/>
                <a:ea typeface="+mj-ea"/>
              </a:rPr>
              <a:t> 변환기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53EE01-40AF-7FC3-58AD-0A9B16AEE9B6}"/>
              </a:ext>
            </a:extLst>
          </p:cNvPr>
          <p:cNvSpPr txBox="1"/>
          <p:nvPr/>
        </p:nvSpPr>
        <p:spPr>
          <a:xfrm>
            <a:off x="1007166" y="2724319"/>
            <a:ext cx="7798930" cy="619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+mn-ea"/>
              </a:rPr>
              <a:t>‘x0’</a:t>
            </a:r>
            <a:r>
              <a:rPr lang="ko-KR" altLang="en-US" sz="1200" dirty="0">
                <a:latin typeface="+mn-ea"/>
              </a:rPr>
              <a:t>은 첫 번째 특성을 의미하고</a:t>
            </a:r>
            <a:r>
              <a:rPr lang="en-US" altLang="ko-KR" sz="1200" dirty="0">
                <a:latin typeface="+mn-ea"/>
              </a:rPr>
              <a:t>, ‘x0^2’</a:t>
            </a:r>
            <a:r>
              <a:rPr lang="ko-KR" altLang="en-US" sz="1200" dirty="0">
                <a:latin typeface="+mn-ea"/>
              </a:rPr>
              <a:t>는 첫 번째 특성의 제곱</a:t>
            </a:r>
            <a:r>
              <a:rPr lang="en-US" altLang="ko-KR" sz="1200" dirty="0">
                <a:latin typeface="+mn-ea"/>
              </a:rPr>
              <a:t>, ‘x0 x1’</a:t>
            </a:r>
            <a:r>
              <a:rPr lang="ko-KR" altLang="en-US" sz="1200" dirty="0">
                <a:latin typeface="+mn-ea"/>
              </a:rPr>
              <a:t>은 첫 번째 특성과 두 번째 특성의 곱을 나타냄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테스트 세트를 변환하고 이어서 변환된 특성을 사용해 다중 회귀 모델을 훈련</a:t>
            </a:r>
            <a:endParaRPr lang="en-US" altLang="ko-KR" sz="12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EBEAE9-F85A-4748-E8BC-D264543231DE}"/>
              </a:ext>
            </a:extLst>
          </p:cNvPr>
          <p:cNvSpPr txBox="1"/>
          <p:nvPr/>
        </p:nvSpPr>
        <p:spPr>
          <a:xfrm>
            <a:off x="1106226" y="3429000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transform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test_input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61D9A7-3456-58FF-C84C-D84FE0B72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6306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2895344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다중 회귀 모델 훈련하기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8143576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다중 회귀 모델을 훈련하는 것은 선형 회귀 모델을 훈련하는 것과 같음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다만 여러 개의 특성을 사용하여 선형 회귀를 수행하는 것뿐임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사이킷런의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 err="1">
                <a:latin typeface="+mn-ea"/>
              </a:rPr>
              <a:t>LinearRegression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클래스를 임포트하고 앞에서 만든 </a:t>
            </a:r>
            <a:r>
              <a:rPr lang="en-US" altLang="ko-KR" sz="1400" dirty="0" err="1">
                <a:latin typeface="+mn-ea"/>
              </a:rPr>
              <a:t>train_poly</a:t>
            </a:r>
            <a:r>
              <a:rPr lang="ko-KR" altLang="en-US" sz="1400" dirty="0">
                <a:latin typeface="+mn-ea"/>
              </a:rPr>
              <a:t>를 사용해 모델을 훈련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F05BE-5345-6739-7C8D-007D4AED3BBD}"/>
              </a:ext>
            </a:extLst>
          </p:cNvPr>
          <p:cNvSpPr txBox="1"/>
          <p:nvPr/>
        </p:nvSpPr>
        <p:spPr>
          <a:xfrm>
            <a:off x="1106226" y="2507409"/>
            <a:ext cx="9934130" cy="116955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sklearn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linear_model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C586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LinearRegression</a:t>
            </a:r>
            <a:endParaRPr lang="en-US" altLang="ko-KR" sz="1400" dirty="0">
              <a:solidFill>
                <a:srgbClr val="CCCCCC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lr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LinearRegression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lr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lr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1ACE8-57F3-2F5E-45EE-F57CB3AA9C2B}"/>
              </a:ext>
            </a:extLst>
          </p:cNvPr>
          <p:cNvSpPr txBox="1"/>
          <p:nvPr/>
        </p:nvSpPr>
        <p:spPr>
          <a:xfrm>
            <a:off x="1106226" y="3834251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0.9903183436982124</a:t>
            </a:r>
            <a:endParaRPr lang="ko-KR" alt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BFEF70-BA50-6CFA-520A-491862198367}"/>
              </a:ext>
            </a:extLst>
          </p:cNvPr>
          <p:cNvSpPr txBox="1"/>
          <p:nvPr/>
        </p:nvSpPr>
        <p:spPr>
          <a:xfrm>
            <a:off x="192228" y="100159"/>
            <a:ext cx="4883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다중 회귀 모델 훈련하기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D183D7-B065-3800-CB34-BD26E2D31DA8}"/>
              </a:ext>
            </a:extLst>
          </p:cNvPr>
          <p:cNvSpPr txBox="1"/>
          <p:nvPr/>
        </p:nvSpPr>
        <p:spPr>
          <a:xfrm>
            <a:off x="648001" y="4337018"/>
            <a:ext cx="8656537" cy="7075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농어의 길이 뿐만 아니라 높이와 두께를 모두 사용했고 각 특성을 제곱하거나 서로 곱해서 다항 특성을 더 추가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특성이 늘어나면 선형 회귀의 능력이 좋아짐을 확인</a:t>
            </a:r>
            <a:endParaRPr lang="en-US" altLang="ko-KR" sz="1400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686CB0-7E65-14D4-4273-EF37DB61D4AF}"/>
              </a:ext>
            </a:extLst>
          </p:cNvPr>
          <p:cNvSpPr txBox="1"/>
          <p:nvPr/>
        </p:nvSpPr>
        <p:spPr>
          <a:xfrm>
            <a:off x="1106226" y="5152394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lr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test_target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endParaRPr lang="en-US" altLang="ko-KR" sz="1400" b="0" dirty="0">
              <a:solidFill>
                <a:srgbClr val="CCCCCC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4550A5-8C7C-1729-0171-139DF568849F}"/>
              </a:ext>
            </a:extLst>
          </p:cNvPr>
          <p:cNvSpPr txBox="1"/>
          <p:nvPr/>
        </p:nvSpPr>
        <p:spPr>
          <a:xfrm>
            <a:off x="1106226" y="5615898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0.9714559911594134</a:t>
            </a:r>
            <a:endParaRPr lang="ko-KR" alt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72DC09-03D7-24A0-F6FB-8906AE4DEFF6}"/>
              </a:ext>
            </a:extLst>
          </p:cNvPr>
          <p:cNvSpPr txBox="1"/>
          <p:nvPr/>
        </p:nvSpPr>
        <p:spPr>
          <a:xfrm>
            <a:off x="1007166" y="5962819"/>
            <a:ext cx="6817892" cy="3427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테스트 세트에 대한 점수는 높아지지 않았지만 농어의 길이만 사용했을 때 있던 과소적합 문제는 해결</a:t>
            </a:r>
            <a:endParaRPr lang="en-US" altLang="ko-KR" sz="1200" dirty="0"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6F29C7-F522-EE78-B7C0-E22787221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229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83C9E-3AC5-7A22-8C0F-97A3B99BA07D}"/>
              </a:ext>
            </a:extLst>
          </p:cNvPr>
          <p:cNvSpPr txBox="1"/>
          <p:nvPr/>
        </p:nvSpPr>
        <p:spPr>
          <a:xfrm>
            <a:off x="307111" y="858228"/>
            <a:ext cx="2895344" cy="467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800" dirty="0">
                <a:latin typeface="+mj-ea"/>
                <a:ea typeface="+mj-ea"/>
              </a:rPr>
              <a:t>다중 회귀 모델 훈련하기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2B29A-4091-32CF-9925-1B788AA74494}"/>
              </a:ext>
            </a:extLst>
          </p:cNvPr>
          <p:cNvSpPr txBox="1"/>
          <p:nvPr/>
        </p:nvSpPr>
        <p:spPr>
          <a:xfrm>
            <a:off x="648001" y="1397829"/>
            <a:ext cx="8696611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PolynomialFeatures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클래스의 </a:t>
            </a:r>
            <a:r>
              <a:rPr lang="en-US" altLang="ko-KR" sz="1400" dirty="0">
                <a:latin typeface="+mn-ea"/>
              </a:rPr>
              <a:t>degree </a:t>
            </a:r>
            <a:r>
              <a:rPr lang="ko-KR" altLang="en-US" sz="1400" dirty="0">
                <a:latin typeface="+mn-ea"/>
              </a:rPr>
              <a:t>매개변수를 사용하여 필요한 고차항의 최대 차수를 지정할 수 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F05BE-5345-6739-7C8D-007D4AED3BBD}"/>
              </a:ext>
            </a:extLst>
          </p:cNvPr>
          <p:cNvSpPr txBox="1"/>
          <p:nvPr/>
        </p:nvSpPr>
        <p:spPr>
          <a:xfrm>
            <a:off x="1106226" y="1859709"/>
            <a:ext cx="9934130" cy="1169551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4EC9B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PolynomialFeatures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degree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B5CEA8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include_bias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569CD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train_input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transform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train_input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test_poly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solidFill>
                  <a:srgbClr val="D4D4D4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transform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test_input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400" dirty="0">
                <a:solidFill>
                  <a:srgbClr val="DCDCAA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train_poly</a:t>
            </a:r>
            <a:r>
              <a:rPr lang="en-US" altLang="ko-KR" sz="1400" dirty="0" err="1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 sz="1400" dirty="0" err="1">
                <a:solidFill>
                  <a:srgbClr val="9CDCF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shape</a:t>
            </a:r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1ACE8-57F3-2F5E-45EE-F57CB3AA9C2B}"/>
              </a:ext>
            </a:extLst>
          </p:cNvPr>
          <p:cNvSpPr txBox="1"/>
          <p:nvPr/>
        </p:nvSpPr>
        <p:spPr>
          <a:xfrm>
            <a:off x="1106226" y="3186551"/>
            <a:ext cx="9934130" cy="307777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CCCCC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&gt;&gt;&gt; (42, 55)</a:t>
            </a:r>
            <a:endParaRPr lang="ko-KR" alt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BFEF70-BA50-6CFA-520A-491862198367}"/>
              </a:ext>
            </a:extLst>
          </p:cNvPr>
          <p:cNvSpPr txBox="1"/>
          <p:nvPr/>
        </p:nvSpPr>
        <p:spPr>
          <a:xfrm>
            <a:off x="192228" y="100159"/>
            <a:ext cx="4883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다중 회귀 모델 훈련하기</a:t>
            </a:r>
            <a:endParaRPr lang="en-US" altLang="ko-KR" sz="3200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2AAA03-DE43-6AA9-FA3E-ED658B1B40A2}"/>
              </a:ext>
            </a:extLst>
          </p:cNvPr>
          <p:cNvSpPr txBox="1"/>
          <p:nvPr/>
        </p:nvSpPr>
        <p:spPr>
          <a:xfrm>
            <a:off x="648001" y="3792639"/>
            <a:ext cx="6548588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만들어진 특성의 개수가 무려 </a:t>
            </a:r>
            <a:r>
              <a:rPr lang="en-US" altLang="ko-KR" sz="1400" dirty="0">
                <a:latin typeface="+mn-ea"/>
              </a:rPr>
              <a:t>55</a:t>
            </a:r>
            <a:r>
              <a:rPr lang="ko-KR" altLang="en-US" sz="1400" dirty="0">
                <a:latin typeface="+mn-ea"/>
              </a:rPr>
              <a:t>개</a:t>
            </a:r>
            <a:r>
              <a:rPr lang="en-US" altLang="ko-KR" sz="1400" dirty="0">
                <a:latin typeface="+mn-ea"/>
              </a:rPr>
              <a:t>, </a:t>
            </a:r>
            <a:r>
              <a:rPr lang="en-US" altLang="ko-KR" sz="1400" dirty="0" err="1">
                <a:latin typeface="+mn-ea"/>
              </a:rPr>
              <a:t>train_poly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배열의 열의 개수가 특성의 개수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1C8B62-F998-C755-E80D-0490CF33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/ 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5048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 D2Coding">
      <a:majorFont>
        <a:latin typeface="D2Coding"/>
        <a:ea typeface="나눔스퀘어 네오 Bold"/>
        <a:cs typeface=""/>
      </a:majorFont>
      <a:minorFont>
        <a:latin typeface="D2Coding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2314</TotalTime>
  <Words>2236</Words>
  <Application>Microsoft Office PowerPoint</Application>
  <PresentationFormat>와이드스크린</PresentationFormat>
  <Paragraphs>247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Wingdings</vt:lpstr>
      <vt:lpstr>D2Coding</vt:lpstr>
      <vt:lpstr>Cambria Math</vt:lpstr>
      <vt:lpstr>나눔스퀘어 네오 Regular</vt:lpstr>
      <vt:lpstr>D2Coding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</dc:title>
  <dc:creator>이 민규</dc:creator>
  <cp:lastModifiedBy>임영선</cp:lastModifiedBy>
  <cp:revision>104</cp:revision>
  <dcterms:created xsi:type="dcterms:W3CDTF">2022-03-07T11:10:45Z</dcterms:created>
  <dcterms:modified xsi:type="dcterms:W3CDTF">2024-11-29T06:59:42Z</dcterms:modified>
</cp:coreProperties>
</file>

<file path=docProps/thumbnail.jpeg>
</file>